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6" r:id="rId2"/>
    <p:sldId id="260" r:id="rId3"/>
    <p:sldId id="257" r:id="rId4"/>
    <p:sldId id="258" r:id="rId5"/>
    <p:sldId id="259" r:id="rId6"/>
    <p:sldId id="263" r:id="rId7"/>
    <p:sldId id="273" r:id="rId8"/>
    <p:sldId id="266" r:id="rId9"/>
    <p:sldId id="265" r:id="rId10"/>
    <p:sldId id="270" r:id="rId11"/>
    <p:sldId id="269" r:id="rId12"/>
    <p:sldId id="268" r:id="rId13"/>
    <p:sldId id="271" r:id="rId14"/>
    <p:sldId id="261" r:id="rId15"/>
    <p:sldId id="274" r:id="rId16"/>
    <p:sldId id="264" r:id="rId17"/>
    <p:sldId id="267" r:id="rId18"/>
    <p:sldId id="272"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2" d="100"/>
          <a:sy n="72" d="100"/>
        </p:scale>
        <p:origin x="-2670" y="-95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113F02B-9A33-41ED-BE2B-21436806D408}" type="datetimeFigureOut">
              <a:rPr lang="en-NZ" smtClean="0"/>
              <a:t>7/10/2014</a:t>
            </a:fld>
            <a:endParaRPr lang="en-NZ"/>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5E35E83-CB76-4338-8312-5FA42CB063F7}" type="slidenum">
              <a:rPr lang="en-NZ" smtClean="0"/>
              <a:t>‹#›</a:t>
            </a:fld>
            <a:endParaRPr lang="en-NZ"/>
          </a:p>
        </p:txBody>
      </p:sp>
    </p:spTree>
    <p:extLst>
      <p:ext uri="{BB962C8B-B14F-4D97-AF65-F5344CB8AC3E}">
        <p14:creationId xmlns:p14="http://schemas.microsoft.com/office/powerpoint/2010/main" val="41986962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www.facebook.com/groups/457518891044976/"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Based on Prince II which is what the government uses. Also from several</a:t>
            </a:r>
            <a:r>
              <a:rPr lang="en-NZ" baseline="0" dirty="0" smtClean="0"/>
              <a:t> years of experience coordinating programmes and producing film shoots and DVD production. </a:t>
            </a:r>
            <a:endParaRPr lang="en-NZ" dirty="0"/>
          </a:p>
        </p:txBody>
      </p:sp>
      <p:sp>
        <p:nvSpPr>
          <p:cNvPr id="4" name="Slide Number Placeholder 3"/>
          <p:cNvSpPr>
            <a:spLocks noGrp="1"/>
          </p:cNvSpPr>
          <p:nvPr>
            <p:ph type="sldNum" sz="quarter" idx="10"/>
          </p:nvPr>
        </p:nvSpPr>
        <p:spPr/>
        <p:txBody>
          <a:bodyPr/>
          <a:lstStyle/>
          <a:p>
            <a:fld id="{55E35E83-CB76-4338-8312-5FA42CB063F7}" type="slidenum">
              <a:rPr lang="en-NZ" smtClean="0"/>
              <a:t>1</a:t>
            </a:fld>
            <a:endParaRPr lang="en-NZ"/>
          </a:p>
        </p:txBody>
      </p:sp>
    </p:spTree>
    <p:extLst>
      <p:ext uri="{BB962C8B-B14F-4D97-AF65-F5344CB8AC3E}">
        <p14:creationId xmlns:p14="http://schemas.microsoft.com/office/powerpoint/2010/main" val="4275397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If your game is big enough, are you going to do iterative releases or one big ole code dump? These are things that should be noted in the plan.</a:t>
            </a:r>
          </a:p>
          <a:p>
            <a:r>
              <a:rPr lang="en-NZ" dirty="0" smtClean="0"/>
              <a:t>How will you release patches to fix bugs?</a:t>
            </a:r>
          </a:p>
          <a:p>
            <a:endParaRPr lang="en-NZ" dirty="0"/>
          </a:p>
        </p:txBody>
      </p:sp>
      <p:sp>
        <p:nvSpPr>
          <p:cNvPr id="4" name="Slide Number Placeholder 3"/>
          <p:cNvSpPr>
            <a:spLocks noGrp="1"/>
          </p:cNvSpPr>
          <p:nvPr>
            <p:ph type="sldNum" sz="quarter" idx="10"/>
          </p:nvPr>
        </p:nvSpPr>
        <p:spPr/>
        <p:txBody>
          <a:bodyPr/>
          <a:lstStyle/>
          <a:p>
            <a:fld id="{55E35E83-CB76-4338-8312-5FA42CB063F7}" type="slidenum">
              <a:rPr lang="en-NZ" smtClean="0"/>
              <a:t>10</a:t>
            </a:fld>
            <a:endParaRPr lang="en-NZ"/>
          </a:p>
        </p:txBody>
      </p:sp>
    </p:spTree>
    <p:extLst>
      <p:ext uri="{BB962C8B-B14F-4D97-AF65-F5344CB8AC3E}">
        <p14:creationId xmlns:p14="http://schemas.microsoft.com/office/powerpoint/2010/main" val="9141569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This is a chance to review the process and note what went well, what didn’t go so well, what could be improved upon and WTF?</a:t>
            </a:r>
            <a:br>
              <a:rPr lang="en-NZ" dirty="0" smtClean="0"/>
            </a:br>
            <a:r>
              <a:rPr lang="en-NZ" dirty="0" smtClean="0"/>
              <a:t>Get a few beers, pizza, whatever, but note it down and learn from the experience.</a:t>
            </a:r>
          </a:p>
          <a:p>
            <a:r>
              <a:rPr lang="en-NZ" dirty="0" smtClean="0"/>
              <a:t>The following slide is a great example of a lessons learned session for a game app, </a:t>
            </a:r>
            <a:r>
              <a:rPr lang="en-NZ" dirty="0" err="1" smtClean="0"/>
              <a:t>RunRabbitRun</a:t>
            </a:r>
            <a:r>
              <a:rPr lang="en-NZ" dirty="0" smtClean="0"/>
              <a:t>… this app was built in a week by 4 people as part of the </a:t>
            </a:r>
            <a:r>
              <a:rPr lang="en-NZ" dirty="0" err="1" smtClean="0"/>
              <a:t>Enspiral</a:t>
            </a:r>
            <a:r>
              <a:rPr lang="en-NZ" dirty="0" smtClean="0"/>
              <a:t> Dev Academy.</a:t>
            </a:r>
          </a:p>
          <a:p>
            <a:endParaRPr lang="en-NZ" dirty="0"/>
          </a:p>
        </p:txBody>
      </p:sp>
      <p:sp>
        <p:nvSpPr>
          <p:cNvPr id="4" name="Slide Number Placeholder 3"/>
          <p:cNvSpPr>
            <a:spLocks noGrp="1"/>
          </p:cNvSpPr>
          <p:nvPr>
            <p:ph type="sldNum" sz="quarter" idx="10"/>
          </p:nvPr>
        </p:nvSpPr>
        <p:spPr/>
        <p:txBody>
          <a:bodyPr/>
          <a:lstStyle/>
          <a:p>
            <a:fld id="{55E35E83-CB76-4338-8312-5FA42CB063F7}" type="slidenum">
              <a:rPr lang="en-NZ" smtClean="0"/>
              <a:t>12</a:t>
            </a:fld>
            <a:endParaRPr lang="en-NZ"/>
          </a:p>
        </p:txBody>
      </p:sp>
    </p:spTree>
    <p:extLst>
      <p:ext uri="{BB962C8B-B14F-4D97-AF65-F5344CB8AC3E}">
        <p14:creationId xmlns:p14="http://schemas.microsoft.com/office/powerpoint/2010/main" val="33121842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sz="3300" dirty="0" smtClean="0"/>
              <a:t>Nothing trashes a friendship like money.</a:t>
            </a:r>
          </a:p>
          <a:p>
            <a:pPr lvl="1"/>
            <a:r>
              <a:rPr lang="en-NZ" sz="2400" dirty="0" smtClean="0"/>
              <a:t>Get contracts written up to state how much equity each person owns, get it independently witnessed and all parties need to sign and have their own copy. </a:t>
            </a:r>
          </a:p>
          <a:p>
            <a:pPr lvl="1"/>
            <a:r>
              <a:rPr lang="en-NZ" sz="2400" dirty="0" smtClean="0"/>
              <a:t>Also note how much funding each person has put into the project – this can translate to the percentage of equity that this person subsequently owns.</a:t>
            </a:r>
          </a:p>
          <a:p>
            <a:pPr lvl="1"/>
            <a:r>
              <a:rPr lang="en-NZ" sz="2400" dirty="0" smtClean="0"/>
              <a:t>Document everything and anything. It can save friendships and fights later on. It also means if someone wants out, there is clear knowledge of their input.</a:t>
            </a:r>
          </a:p>
          <a:p>
            <a:r>
              <a:rPr lang="en-NZ" sz="3000" dirty="0" smtClean="0"/>
              <a:t>This extends to anyone you bring in to work on the game, especially if you’re operating on a points basis rather than outright hourly / job rates.</a:t>
            </a:r>
          </a:p>
          <a:p>
            <a:endParaRPr lang="en-NZ" dirty="0"/>
          </a:p>
        </p:txBody>
      </p:sp>
      <p:sp>
        <p:nvSpPr>
          <p:cNvPr id="4" name="Slide Number Placeholder 3"/>
          <p:cNvSpPr>
            <a:spLocks noGrp="1"/>
          </p:cNvSpPr>
          <p:nvPr>
            <p:ph type="sldNum" sz="quarter" idx="10"/>
          </p:nvPr>
        </p:nvSpPr>
        <p:spPr/>
        <p:txBody>
          <a:bodyPr/>
          <a:lstStyle/>
          <a:p>
            <a:fld id="{55E35E83-CB76-4338-8312-5FA42CB063F7}" type="slidenum">
              <a:rPr lang="en-NZ" smtClean="0"/>
              <a:t>14</a:t>
            </a:fld>
            <a:endParaRPr lang="en-NZ"/>
          </a:p>
        </p:txBody>
      </p:sp>
    </p:spTree>
    <p:extLst>
      <p:ext uri="{BB962C8B-B14F-4D97-AF65-F5344CB8AC3E}">
        <p14:creationId xmlns:p14="http://schemas.microsoft.com/office/powerpoint/2010/main" val="25095234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NZ" dirty="0" smtClean="0"/>
              <a:t>Many PMs are happy to share knowledge, not all have a foot in both the corporate and the creative camps. </a:t>
            </a:r>
          </a:p>
          <a:p>
            <a:pPr marL="0" indent="0">
              <a:buNone/>
            </a:pPr>
            <a:r>
              <a:rPr lang="en-NZ" dirty="0" smtClean="0"/>
              <a:t>Places to look for these people are:</a:t>
            </a:r>
          </a:p>
          <a:p>
            <a:r>
              <a:rPr lang="en-NZ" dirty="0" smtClean="0">
                <a:hlinkClick r:id="rId3"/>
              </a:rPr>
              <a:t>Game Developers of Wellington</a:t>
            </a:r>
            <a:r>
              <a:rPr lang="en-NZ" dirty="0" smtClean="0"/>
              <a:t> </a:t>
            </a:r>
            <a:r>
              <a:rPr lang="en-NZ" dirty="0" err="1" smtClean="0"/>
              <a:t>facebook</a:t>
            </a:r>
            <a:r>
              <a:rPr lang="en-NZ" dirty="0" smtClean="0"/>
              <a:t> page</a:t>
            </a:r>
          </a:p>
          <a:p>
            <a:r>
              <a:rPr lang="en-NZ" dirty="0" err="1" smtClean="0"/>
              <a:t>IdeaForge</a:t>
            </a:r>
            <a:endParaRPr lang="en-NZ" dirty="0" smtClean="0"/>
          </a:p>
          <a:p>
            <a:r>
              <a:rPr lang="en-NZ" dirty="0" smtClean="0"/>
              <a:t>LinkedIn</a:t>
            </a:r>
          </a:p>
          <a:p>
            <a:endParaRPr lang="en-NZ" dirty="0" smtClean="0"/>
          </a:p>
          <a:p>
            <a:pPr marL="0" indent="0">
              <a:buNone/>
            </a:pPr>
            <a:r>
              <a:rPr lang="en-NZ" dirty="0" smtClean="0"/>
              <a:t>Look for people who have both creative and corporate backgrounds; they will understand the game </a:t>
            </a:r>
            <a:r>
              <a:rPr lang="en-NZ" dirty="0" err="1" smtClean="0"/>
              <a:t>dev</a:t>
            </a:r>
            <a:r>
              <a:rPr lang="en-NZ" dirty="0" smtClean="0"/>
              <a:t> process a little better.</a:t>
            </a:r>
          </a:p>
          <a:p>
            <a:endParaRPr lang="en-NZ" dirty="0" smtClean="0"/>
          </a:p>
          <a:p>
            <a:endParaRPr lang="en-NZ" dirty="0"/>
          </a:p>
        </p:txBody>
      </p:sp>
      <p:sp>
        <p:nvSpPr>
          <p:cNvPr id="4" name="Slide Number Placeholder 3"/>
          <p:cNvSpPr>
            <a:spLocks noGrp="1"/>
          </p:cNvSpPr>
          <p:nvPr>
            <p:ph type="sldNum" sz="quarter" idx="10"/>
          </p:nvPr>
        </p:nvSpPr>
        <p:spPr/>
        <p:txBody>
          <a:bodyPr/>
          <a:lstStyle/>
          <a:p>
            <a:fld id="{55E35E83-CB76-4338-8312-5FA42CB063F7}" type="slidenum">
              <a:rPr lang="en-NZ" smtClean="0"/>
              <a:t>15</a:t>
            </a:fld>
            <a:endParaRPr lang="en-NZ"/>
          </a:p>
        </p:txBody>
      </p:sp>
    </p:spTree>
    <p:extLst>
      <p:ext uri="{BB962C8B-B14F-4D97-AF65-F5344CB8AC3E}">
        <p14:creationId xmlns:p14="http://schemas.microsoft.com/office/powerpoint/2010/main" val="143983830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NZ" sz="1200" dirty="0" smtClean="0"/>
              <a:t>This may seem quite boring and not the fun part of a project, and this stuff isn’t fun.  You’re right. It’s not fun. But it is essential to have some form of planning and documentation about your project.</a:t>
            </a:r>
          </a:p>
          <a:p>
            <a:pPr marL="0" indent="0">
              <a:buNone/>
            </a:pPr>
            <a:r>
              <a:rPr lang="en-NZ" sz="1200" dirty="0" smtClean="0"/>
              <a:t>These tasks and processes are important. They allow you to think about the project you’re producing, to think about more than just the code. </a:t>
            </a:r>
          </a:p>
          <a:p>
            <a:pPr marL="0" indent="0">
              <a:buNone/>
            </a:pPr>
            <a:r>
              <a:rPr lang="en-NZ" sz="1200" dirty="0" smtClean="0"/>
              <a:t>They provide a framework of tools to plan and monitor work; if you’re wanting to produce games, these all help.</a:t>
            </a:r>
          </a:p>
          <a:p>
            <a:pPr marL="0" indent="0">
              <a:buNone/>
            </a:pPr>
            <a:r>
              <a:rPr lang="en-NZ" sz="1200" dirty="0" smtClean="0"/>
              <a:t>It’s not imperative to use them all, so use what’s good for you.  </a:t>
            </a:r>
          </a:p>
          <a:p>
            <a:pPr marL="0" indent="0">
              <a:buNone/>
            </a:pPr>
            <a:endParaRPr lang="en-NZ" sz="1200" dirty="0" smtClean="0"/>
          </a:p>
          <a:p>
            <a:endParaRPr lang="en-NZ" dirty="0"/>
          </a:p>
        </p:txBody>
      </p:sp>
      <p:sp>
        <p:nvSpPr>
          <p:cNvPr id="4" name="Slide Number Placeholder 3"/>
          <p:cNvSpPr>
            <a:spLocks noGrp="1"/>
          </p:cNvSpPr>
          <p:nvPr>
            <p:ph type="sldNum" sz="quarter" idx="10"/>
          </p:nvPr>
        </p:nvSpPr>
        <p:spPr/>
        <p:txBody>
          <a:bodyPr/>
          <a:lstStyle/>
          <a:p>
            <a:fld id="{55E35E83-CB76-4338-8312-5FA42CB063F7}" type="slidenum">
              <a:rPr lang="en-NZ" smtClean="0"/>
              <a:t>16</a:t>
            </a:fld>
            <a:endParaRPr lang="en-NZ"/>
          </a:p>
        </p:txBody>
      </p:sp>
    </p:spTree>
    <p:extLst>
      <p:ext uri="{BB962C8B-B14F-4D97-AF65-F5344CB8AC3E}">
        <p14:creationId xmlns:p14="http://schemas.microsoft.com/office/powerpoint/2010/main" val="36016112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sz="1200" dirty="0" smtClean="0"/>
              <a:t>I’ve been working on IT Apps projects and Programme for about 7 years, and I’ve also worked a bit on short films: AD, Producer, Art </a:t>
            </a:r>
            <a:r>
              <a:rPr lang="en-NZ" sz="1200" dirty="0" err="1" smtClean="0"/>
              <a:t>Dept</a:t>
            </a:r>
            <a:r>
              <a:rPr lang="en-NZ" sz="1200" dirty="0" smtClean="0"/>
              <a:t>, Director, Runner (and anything in between</a:t>
            </a:r>
            <a:r>
              <a:rPr lang="en-NZ" sz="1200" dirty="0" smtClean="0"/>
              <a:t>). Useless trivia: </a:t>
            </a:r>
            <a:r>
              <a:rPr lang="en-NZ" sz="1200" dirty="0" smtClean="0"/>
              <a:t>I can </a:t>
            </a:r>
            <a:r>
              <a:rPr lang="en-NZ" sz="1200" dirty="0" smtClean="0"/>
              <a:t>lace </a:t>
            </a:r>
            <a:r>
              <a:rPr lang="en-NZ" sz="1200" dirty="0" smtClean="0"/>
              <a:t>a 1” and a 4plate </a:t>
            </a:r>
            <a:r>
              <a:rPr lang="en-NZ" sz="1200" dirty="0" err="1" smtClean="0"/>
              <a:t>Steenbeck</a:t>
            </a:r>
            <a:r>
              <a:rPr lang="en-NZ" sz="1200" dirty="0" smtClean="0"/>
              <a:t> syncing sounds and image.</a:t>
            </a:r>
            <a:endParaRPr lang="en-NZ" sz="1200" dirty="0" smtClean="0"/>
          </a:p>
          <a:p>
            <a:r>
              <a:rPr lang="en-NZ" sz="1200" dirty="0" smtClean="0"/>
              <a:t>I’m currently working on the Social Housing Transfer (IT Apps) Programme at MSD, advising on processes and documentation. I also manage resources and budget.</a:t>
            </a:r>
          </a:p>
          <a:p>
            <a:r>
              <a:rPr lang="en-NZ" sz="1200" dirty="0" smtClean="0"/>
              <a:t>I spend my days haranguing Project Managers in order to “oil the wheels” as the Programme Managers Right Hand person</a:t>
            </a:r>
          </a:p>
          <a:p>
            <a:r>
              <a:rPr lang="en-NZ" sz="1200" dirty="0" smtClean="0"/>
              <a:t>I also like gaming (ME trilogy, Portal 1&amp;2, Alice...)</a:t>
            </a:r>
          </a:p>
          <a:p>
            <a:r>
              <a:rPr lang="en-NZ" sz="1200" dirty="0" smtClean="0"/>
              <a:t>So… I’ve done informal gap analysis and think there’s a spot for some formal project management ideas to be applied</a:t>
            </a:r>
          </a:p>
          <a:p>
            <a:endParaRPr lang="en-NZ" dirty="0"/>
          </a:p>
        </p:txBody>
      </p:sp>
      <p:sp>
        <p:nvSpPr>
          <p:cNvPr id="4" name="Slide Number Placeholder 3"/>
          <p:cNvSpPr>
            <a:spLocks noGrp="1"/>
          </p:cNvSpPr>
          <p:nvPr>
            <p:ph type="sldNum" sz="quarter" idx="10"/>
          </p:nvPr>
        </p:nvSpPr>
        <p:spPr/>
        <p:txBody>
          <a:bodyPr/>
          <a:lstStyle/>
          <a:p>
            <a:fld id="{55E35E83-CB76-4338-8312-5FA42CB063F7}" type="slidenum">
              <a:rPr lang="en-NZ" smtClean="0"/>
              <a:t>2</a:t>
            </a:fld>
            <a:endParaRPr lang="en-NZ"/>
          </a:p>
        </p:txBody>
      </p:sp>
    </p:spTree>
    <p:extLst>
      <p:ext uri="{BB962C8B-B14F-4D97-AF65-F5344CB8AC3E}">
        <p14:creationId xmlns:p14="http://schemas.microsoft.com/office/powerpoint/2010/main" val="39604580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Because these provide a structure of what you intend to do (and what you’re not going to include), who you need, timelines, budget (yes $0 is a budget), market, platforms and other sensible stuff…</a:t>
            </a:r>
          </a:p>
          <a:p>
            <a:r>
              <a:rPr lang="en-NZ" dirty="0" smtClean="0"/>
              <a:t>Because too many projects get waylaid and stuck without a clear vision or plan. </a:t>
            </a:r>
            <a:br>
              <a:rPr lang="en-NZ" dirty="0" smtClean="0"/>
            </a:br>
            <a:r>
              <a:rPr lang="en-NZ" dirty="0" smtClean="0"/>
              <a:t>And I want to play your game!</a:t>
            </a:r>
          </a:p>
          <a:p>
            <a:r>
              <a:rPr lang="en-NZ" dirty="0" smtClean="0"/>
              <a:t>Mainly because I’ve sat at these listening to people talk about where things weren’t quite right, and thought “this is where I come in!”</a:t>
            </a:r>
          </a:p>
          <a:p>
            <a:endParaRPr lang="en-NZ" dirty="0"/>
          </a:p>
        </p:txBody>
      </p:sp>
      <p:sp>
        <p:nvSpPr>
          <p:cNvPr id="4" name="Slide Number Placeholder 3"/>
          <p:cNvSpPr>
            <a:spLocks noGrp="1"/>
          </p:cNvSpPr>
          <p:nvPr>
            <p:ph type="sldNum" sz="quarter" idx="10"/>
          </p:nvPr>
        </p:nvSpPr>
        <p:spPr/>
        <p:txBody>
          <a:bodyPr/>
          <a:lstStyle/>
          <a:p>
            <a:fld id="{55E35E83-CB76-4338-8312-5FA42CB063F7}" type="slidenum">
              <a:rPr lang="en-NZ" smtClean="0"/>
              <a:t>3</a:t>
            </a:fld>
            <a:endParaRPr lang="en-NZ"/>
          </a:p>
        </p:txBody>
      </p:sp>
    </p:spTree>
    <p:extLst>
      <p:ext uri="{BB962C8B-B14F-4D97-AF65-F5344CB8AC3E}">
        <p14:creationId xmlns:p14="http://schemas.microsoft.com/office/powerpoint/2010/main" val="5141995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sz="1200" dirty="0" smtClean="0"/>
              <a:t>This is a brief overview of your idea. No more than about 2 pages that provides a high level explanation of the idea. </a:t>
            </a:r>
          </a:p>
          <a:p>
            <a:r>
              <a:rPr lang="en-NZ" sz="1200" dirty="0" smtClean="0"/>
              <a:t>Not too brief, for example the Mass Effect 3 brief could be “save the galaxy, build a harem” but that’s too short.</a:t>
            </a:r>
          </a:p>
          <a:p>
            <a:r>
              <a:rPr lang="en-NZ" sz="1200" dirty="0" smtClean="0"/>
              <a:t>Write what platforms you’ll develop for, engines you’ll use to create, how you think you’ll market it, your intended audience demographic (age, gender, interests)</a:t>
            </a:r>
          </a:p>
          <a:p>
            <a:r>
              <a:rPr lang="en-NZ" sz="1200" dirty="0" smtClean="0"/>
              <a:t>What’s great about this is that it provides an opportunity to have some initial thought about what you want to do; which means that if criteria can’t be met yet, the project can be put on hold but you haven’t wasted work.</a:t>
            </a:r>
          </a:p>
          <a:p>
            <a:pPr marL="0" marR="0" indent="0" algn="l" defTabSz="914400" rtl="0" eaLnBrk="1" fontAlgn="auto" latinLnBrk="0" hangingPunct="1">
              <a:lnSpc>
                <a:spcPct val="100000"/>
              </a:lnSpc>
              <a:spcBef>
                <a:spcPts val="0"/>
              </a:spcBef>
              <a:spcAft>
                <a:spcPts val="0"/>
              </a:spcAft>
              <a:buClrTx/>
              <a:buSzTx/>
              <a:buFontTx/>
              <a:buNone/>
              <a:tabLst/>
              <a:defRPr/>
            </a:pPr>
            <a:r>
              <a:rPr lang="en-NZ" sz="1200" dirty="0" smtClean="0"/>
              <a:t>Also look at what else is out there that is similar</a:t>
            </a:r>
          </a:p>
          <a:p>
            <a:endParaRPr lang="en-NZ" sz="1200" dirty="0" smtClean="0"/>
          </a:p>
          <a:p>
            <a:endParaRPr lang="en-NZ" dirty="0"/>
          </a:p>
        </p:txBody>
      </p:sp>
      <p:sp>
        <p:nvSpPr>
          <p:cNvPr id="4" name="Slide Number Placeholder 3"/>
          <p:cNvSpPr>
            <a:spLocks noGrp="1"/>
          </p:cNvSpPr>
          <p:nvPr>
            <p:ph type="sldNum" sz="quarter" idx="10"/>
          </p:nvPr>
        </p:nvSpPr>
        <p:spPr/>
        <p:txBody>
          <a:bodyPr/>
          <a:lstStyle/>
          <a:p>
            <a:fld id="{55E35E83-CB76-4338-8312-5FA42CB063F7}" type="slidenum">
              <a:rPr lang="en-NZ" smtClean="0"/>
              <a:t>4</a:t>
            </a:fld>
            <a:endParaRPr lang="en-NZ"/>
          </a:p>
        </p:txBody>
      </p:sp>
    </p:spTree>
    <p:extLst>
      <p:ext uri="{BB962C8B-B14F-4D97-AF65-F5344CB8AC3E}">
        <p14:creationId xmlns:p14="http://schemas.microsoft.com/office/powerpoint/2010/main" val="5390544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sz="2400" dirty="0" smtClean="0"/>
              <a:t>This is the big document that will explain the basis of your game:</a:t>
            </a:r>
          </a:p>
          <a:p>
            <a:pPr lvl="1"/>
            <a:r>
              <a:rPr lang="en-NZ" sz="2000" dirty="0" smtClean="0"/>
              <a:t>Storyline</a:t>
            </a:r>
          </a:p>
          <a:p>
            <a:pPr lvl="1"/>
            <a:r>
              <a:rPr lang="en-NZ" sz="2000" dirty="0" smtClean="0"/>
              <a:t>Characters (who is the </a:t>
            </a:r>
            <a:r>
              <a:rPr lang="en-NZ" sz="2000" dirty="0" err="1" smtClean="0"/>
              <a:t>protag</a:t>
            </a:r>
            <a:r>
              <a:rPr lang="en-NZ" sz="2000" dirty="0" smtClean="0"/>
              <a:t>, do you have one? Tell us who they are!)</a:t>
            </a:r>
          </a:p>
          <a:p>
            <a:pPr lvl="1"/>
            <a:r>
              <a:rPr lang="en-NZ" sz="2000" dirty="0" smtClean="0"/>
              <a:t>Events</a:t>
            </a:r>
          </a:p>
          <a:p>
            <a:r>
              <a:rPr lang="en-NZ" sz="2400" dirty="0" smtClean="0"/>
              <a:t>It includes a timeline of what you plan to do when (the big ticket items, plus when you think you’ll do the smaller bits)</a:t>
            </a:r>
          </a:p>
          <a:p>
            <a:r>
              <a:rPr lang="en-NZ" sz="2400" dirty="0" smtClean="0"/>
              <a:t>Include all resources you think you’ll need, a resource is a person or a thing. How many machines will you need to code on, will you need a render farm, will you need a LAN set up for file sharing etc</a:t>
            </a:r>
          </a:p>
          <a:p>
            <a:r>
              <a:rPr lang="en-NZ" sz="2400" dirty="0" smtClean="0"/>
              <a:t>Budget. How much you think it’s going to cost; then treble it and add on 70%contingency.</a:t>
            </a:r>
          </a:p>
          <a:p>
            <a:endParaRPr lang="en-NZ" sz="2400" dirty="0" smtClean="0"/>
          </a:p>
          <a:p>
            <a:r>
              <a:rPr lang="en-NZ" sz="1200" dirty="0" smtClean="0"/>
              <a:t>Risks. Not the personal risk you’re taking by creating this, but the risk of events occurring, and if they do, how will you mitigate them</a:t>
            </a:r>
            <a:br>
              <a:rPr lang="en-NZ" sz="1200" dirty="0" smtClean="0"/>
            </a:br>
            <a:r>
              <a:rPr lang="en-NZ" sz="1200" dirty="0" smtClean="0"/>
              <a:t>These are normally the most critical risks – those with a severe consequence and a pretty high likelihood.</a:t>
            </a:r>
          </a:p>
          <a:p>
            <a:r>
              <a:rPr lang="en-NZ" sz="1200" dirty="0" smtClean="0"/>
              <a:t>Issues. Similar to a risk, but these are risks that have occurred. </a:t>
            </a:r>
          </a:p>
          <a:p>
            <a:endParaRPr lang="en-NZ" dirty="0"/>
          </a:p>
        </p:txBody>
      </p:sp>
      <p:sp>
        <p:nvSpPr>
          <p:cNvPr id="4" name="Slide Number Placeholder 3"/>
          <p:cNvSpPr>
            <a:spLocks noGrp="1"/>
          </p:cNvSpPr>
          <p:nvPr>
            <p:ph type="sldNum" sz="quarter" idx="10"/>
          </p:nvPr>
        </p:nvSpPr>
        <p:spPr/>
        <p:txBody>
          <a:bodyPr/>
          <a:lstStyle/>
          <a:p>
            <a:fld id="{55E35E83-CB76-4338-8312-5FA42CB063F7}" type="slidenum">
              <a:rPr lang="en-NZ" smtClean="0"/>
              <a:t>5</a:t>
            </a:fld>
            <a:endParaRPr lang="en-NZ"/>
          </a:p>
        </p:txBody>
      </p:sp>
    </p:spTree>
    <p:extLst>
      <p:ext uri="{BB962C8B-B14F-4D97-AF65-F5344CB8AC3E}">
        <p14:creationId xmlns:p14="http://schemas.microsoft.com/office/powerpoint/2010/main" val="8599277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Risks are a list of things that might happen to the project, and are rated on the consequence and likelihood of them occurring. Mitigations should be planned for (what will we do if this occurs)</a:t>
            </a:r>
          </a:p>
          <a:p>
            <a:r>
              <a:rPr lang="en-NZ" dirty="0" smtClean="0"/>
              <a:t>If a risk actually occurs (someone has a meltdown and steals away your server etc), then it becomes a risk. </a:t>
            </a:r>
          </a:p>
          <a:p>
            <a:endParaRPr lang="en-NZ" dirty="0"/>
          </a:p>
        </p:txBody>
      </p:sp>
      <p:sp>
        <p:nvSpPr>
          <p:cNvPr id="4" name="Slide Number Placeholder 3"/>
          <p:cNvSpPr>
            <a:spLocks noGrp="1"/>
          </p:cNvSpPr>
          <p:nvPr>
            <p:ph type="sldNum" sz="quarter" idx="10"/>
          </p:nvPr>
        </p:nvSpPr>
        <p:spPr/>
        <p:txBody>
          <a:bodyPr/>
          <a:lstStyle/>
          <a:p>
            <a:fld id="{55E35E83-CB76-4338-8312-5FA42CB063F7}" type="slidenum">
              <a:rPr lang="en-NZ" smtClean="0"/>
              <a:t>6</a:t>
            </a:fld>
            <a:endParaRPr lang="en-NZ"/>
          </a:p>
        </p:txBody>
      </p:sp>
    </p:spTree>
    <p:extLst>
      <p:ext uri="{BB962C8B-B14F-4D97-AF65-F5344CB8AC3E}">
        <p14:creationId xmlns:p14="http://schemas.microsoft.com/office/powerpoint/2010/main" val="40069376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sz="1200" dirty="0" smtClean="0"/>
              <a:t>Many type of methodologies for the actual work. Some suit bigger projects, others smaller. Some are hybrids and work even better.</a:t>
            </a:r>
          </a:p>
          <a:p>
            <a:r>
              <a:rPr lang="en-NZ" sz="1200" dirty="0" smtClean="0"/>
              <a:t>Waterfall: very defined longer periods that follow on from each other. Suited for bigger projects with more people; on a GANTT chart, it looks like a waterfall. </a:t>
            </a:r>
            <a:br>
              <a:rPr lang="en-NZ" sz="1200" dirty="0" smtClean="0"/>
            </a:br>
            <a:r>
              <a:rPr lang="en-NZ" sz="1200" dirty="0" smtClean="0"/>
              <a:t>Can be lumbering and slow, but is very scope focussed, so requires strong scope change controls.</a:t>
            </a:r>
          </a:p>
          <a:p>
            <a:r>
              <a:rPr lang="en-NZ" sz="1200" dirty="0" smtClean="0"/>
              <a:t>Agile: short but frequent iterations, with </a:t>
            </a:r>
            <a:r>
              <a:rPr lang="en-NZ" sz="1200" dirty="0" err="1" smtClean="0"/>
              <a:t>dev</a:t>
            </a:r>
            <a:r>
              <a:rPr lang="en-NZ" sz="1200" dirty="0" smtClean="0"/>
              <a:t> occurring during requirements defining. Great for smaller projects and smaller teams. Less change controls used as </a:t>
            </a:r>
            <a:r>
              <a:rPr lang="en-NZ" sz="1200" dirty="0" err="1" smtClean="0"/>
              <a:t>dev</a:t>
            </a:r>
            <a:r>
              <a:rPr lang="en-NZ" sz="1200" dirty="0" smtClean="0"/>
              <a:t> is on the fly, making the whole project much more responsive. </a:t>
            </a:r>
            <a:br>
              <a:rPr lang="en-NZ" sz="1200" dirty="0" smtClean="0"/>
            </a:br>
            <a:r>
              <a:rPr lang="en-NZ" sz="1200" dirty="0" smtClean="0"/>
              <a:t>However, can cause projects to run late due to too many changes, and over budget due to a lack of control on the scope.</a:t>
            </a:r>
          </a:p>
          <a:p>
            <a:r>
              <a:rPr lang="en-NZ" sz="1200" dirty="0" smtClean="0"/>
              <a:t>“</a:t>
            </a:r>
            <a:r>
              <a:rPr lang="en-NZ" sz="1200" dirty="0" err="1" smtClean="0"/>
              <a:t>Waterfagile</a:t>
            </a:r>
            <a:r>
              <a:rPr lang="en-NZ" sz="1200" dirty="0" smtClean="0"/>
              <a:t>”: a mix of the above. Dev occurs during requirements work, but nearer to the end. Changes are controlled, but still responsive, allowing for a quicker turn around. This is my favourite for bigger projects.</a:t>
            </a:r>
          </a:p>
          <a:p>
            <a:endParaRPr lang="en-NZ" dirty="0"/>
          </a:p>
        </p:txBody>
      </p:sp>
      <p:sp>
        <p:nvSpPr>
          <p:cNvPr id="4" name="Slide Number Placeholder 3"/>
          <p:cNvSpPr>
            <a:spLocks noGrp="1"/>
          </p:cNvSpPr>
          <p:nvPr>
            <p:ph type="sldNum" sz="quarter" idx="10"/>
          </p:nvPr>
        </p:nvSpPr>
        <p:spPr/>
        <p:txBody>
          <a:bodyPr/>
          <a:lstStyle/>
          <a:p>
            <a:fld id="{55E35E83-CB76-4338-8312-5FA42CB063F7}" type="slidenum">
              <a:rPr lang="en-NZ" smtClean="0"/>
              <a:t>7</a:t>
            </a:fld>
            <a:endParaRPr lang="en-NZ"/>
          </a:p>
        </p:txBody>
      </p:sp>
    </p:spTree>
    <p:extLst>
      <p:ext uri="{BB962C8B-B14F-4D97-AF65-F5344CB8AC3E}">
        <p14:creationId xmlns:p14="http://schemas.microsoft.com/office/powerpoint/2010/main" val="34716672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Who’s doing what? It’s</a:t>
            </a:r>
            <a:r>
              <a:rPr lang="en-NZ" baseline="0" dirty="0" smtClean="0"/>
              <a:t> a bit like picking a squad on ME.</a:t>
            </a:r>
            <a:endParaRPr lang="en-NZ" dirty="0" smtClean="0"/>
          </a:p>
          <a:p>
            <a:r>
              <a:rPr lang="en-NZ" dirty="0" smtClean="0"/>
              <a:t>How are you capturing who is doing what task and how far through it they are?</a:t>
            </a:r>
          </a:p>
          <a:p>
            <a:r>
              <a:rPr lang="en-NZ" dirty="0" smtClean="0"/>
              <a:t>Agile / </a:t>
            </a:r>
            <a:r>
              <a:rPr lang="en-NZ" dirty="0" err="1" smtClean="0"/>
              <a:t>Kanban</a:t>
            </a:r>
            <a:r>
              <a:rPr lang="en-NZ" dirty="0" smtClean="0"/>
              <a:t> walls</a:t>
            </a:r>
          </a:p>
          <a:p>
            <a:r>
              <a:rPr lang="en-NZ" dirty="0" smtClean="0"/>
              <a:t>Tools: Planview, Primavera, </a:t>
            </a:r>
            <a:r>
              <a:rPr lang="en-NZ" dirty="0" err="1" smtClean="0"/>
              <a:t>MSProject</a:t>
            </a:r>
            <a:r>
              <a:rPr lang="en-NZ" dirty="0" smtClean="0"/>
              <a:t>, even XL can be used to track who is doing what tasks and progress. </a:t>
            </a:r>
          </a:p>
          <a:p>
            <a:endParaRPr lang="en-NZ" dirty="0"/>
          </a:p>
        </p:txBody>
      </p:sp>
      <p:sp>
        <p:nvSpPr>
          <p:cNvPr id="4" name="Slide Number Placeholder 3"/>
          <p:cNvSpPr>
            <a:spLocks noGrp="1"/>
          </p:cNvSpPr>
          <p:nvPr>
            <p:ph type="sldNum" sz="quarter" idx="10"/>
          </p:nvPr>
        </p:nvSpPr>
        <p:spPr/>
        <p:txBody>
          <a:bodyPr/>
          <a:lstStyle/>
          <a:p>
            <a:fld id="{55E35E83-CB76-4338-8312-5FA42CB063F7}" type="slidenum">
              <a:rPr lang="en-NZ" smtClean="0"/>
              <a:t>8</a:t>
            </a:fld>
            <a:endParaRPr lang="en-NZ"/>
          </a:p>
        </p:txBody>
      </p:sp>
    </p:spTree>
    <p:extLst>
      <p:ext uri="{BB962C8B-B14F-4D97-AF65-F5344CB8AC3E}">
        <p14:creationId xmlns:p14="http://schemas.microsoft.com/office/powerpoint/2010/main" val="15141834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How are you going against your plan?</a:t>
            </a:r>
          </a:p>
          <a:p>
            <a:r>
              <a:rPr lang="en-NZ" dirty="0" smtClean="0"/>
              <a:t>What’s derailed progress?</a:t>
            </a:r>
          </a:p>
          <a:p>
            <a:r>
              <a:rPr lang="en-NZ" dirty="0" smtClean="0"/>
              <a:t>What areas need attention this week?</a:t>
            </a:r>
          </a:p>
          <a:p>
            <a:r>
              <a:rPr lang="en-NZ" dirty="0" smtClean="0"/>
              <a:t>What tasks / stories / actions / shots need to be brought forward / pushed back? How relevant is the planned schedule to what you’re doing now? (move those </a:t>
            </a:r>
            <a:r>
              <a:rPr lang="en-NZ" dirty="0" err="1" smtClean="0"/>
              <a:t>stickies</a:t>
            </a:r>
            <a:r>
              <a:rPr lang="en-NZ" dirty="0" smtClean="0"/>
              <a:t> around on the wall)</a:t>
            </a:r>
          </a:p>
          <a:p>
            <a:r>
              <a:rPr lang="en-NZ" dirty="0" smtClean="0"/>
              <a:t>How often will you report? </a:t>
            </a:r>
          </a:p>
          <a:p>
            <a:endParaRPr lang="en-NZ" dirty="0"/>
          </a:p>
        </p:txBody>
      </p:sp>
      <p:sp>
        <p:nvSpPr>
          <p:cNvPr id="4" name="Slide Number Placeholder 3"/>
          <p:cNvSpPr>
            <a:spLocks noGrp="1"/>
          </p:cNvSpPr>
          <p:nvPr>
            <p:ph type="sldNum" sz="quarter" idx="10"/>
          </p:nvPr>
        </p:nvSpPr>
        <p:spPr/>
        <p:txBody>
          <a:bodyPr/>
          <a:lstStyle/>
          <a:p>
            <a:fld id="{55E35E83-CB76-4338-8312-5FA42CB063F7}" type="slidenum">
              <a:rPr lang="en-NZ" smtClean="0"/>
              <a:t>9</a:t>
            </a:fld>
            <a:endParaRPr lang="en-NZ"/>
          </a:p>
        </p:txBody>
      </p:sp>
    </p:spTree>
    <p:extLst>
      <p:ext uri="{BB962C8B-B14F-4D97-AF65-F5344CB8AC3E}">
        <p14:creationId xmlns:p14="http://schemas.microsoft.com/office/powerpoint/2010/main" val="31974997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4FE97213-28FD-4C66-96ED-A818BF08630E}" type="datetimeFigureOut">
              <a:rPr lang="en-NZ" smtClean="0"/>
              <a:t>7/10/2014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8C9E353C-0C46-408A-A91F-40FFD240FC8A}" type="slidenum">
              <a:rPr lang="en-NZ" smtClean="0"/>
              <a:t>‹#›</a:t>
            </a:fld>
            <a:endParaRPr lang="en-NZ"/>
          </a:p>
        </p:txBody>
      </p:sp>
    </p:spTree>
    <p:extLst>
      <p:ext uri="{BB962C8B-B14F-4D97-AF65-F5344CB8AC3E}">
        <p14:creationId xmlns:p14="http://schemas.microsoft.com/office/powerpoint/2010/main" val="30691145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4FE97213-28FD-4C66-96ED-A818BF08630E}" type="datetimeFigureOut">
              <a:rPr lang="en-NZ" smtClean="0"/>
              <a:t>7/10/2014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8C9E353C-0C46-408A-A91F-40FFD240FC8A}" type="slidenum">
              <a:rPr lang="en-NZ" smtClean="0"/>
              <a:t>‹#›</a:t>
            </a:fld>
            <a:endParaRPr lang="en-NZ"/>
          </a:p>
        </p:txBody>
      </p:sp>
    </p:spTree>
    <p:extLst>
      <p:ext uri="{BB962C8B-B14F-4D97-AF65-F5344CB8AC3E}">
        <p14:creationId xmlns:p14="http://schemas.microsoft.com/office/powerpoint/2010/main" val="14408507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4FE97213-28FD-4C66-96ED-A818BF08630E}" type="datetimeFigureOut">
              <a:rPr lang="en-NZ" smtClean="0"/>
              <a:t>7/10/2014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8C9E353C-0C46-408A-A91F-40FFD240FC8A}" type="slidenum">
              <a:rPr lang="en-NZ" smtClean="0"/>
              <a:t>‹#›</a:t>
            </a:fld>
            <a:endParaRPr lang="en-NZ"/>
          </a:p>
        </p:txBody>
      </p:sp>
    </p:spTree>
    <p:extLst>
      <p:ext uri="{BB962C8B-B14F-4D97-AF65-F5344CB8AC3E}">
        <p14:creationId xmlns:p14="http://schemas.microsoft.com/office/powerpoint/2010/main" val="3143732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4FE97213-28FD-4C66-96ED-A818BF08630E}" type="datetimeFigureOut">
              <a:rPr lang="en-NZ" smtClean="0"/>
              <a:t>7/10/2014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8C9E353C-0C46-408A-A91F-40FFD240FC8A}" type="slidenum">
              <a:rPr lang="en-NZ" smtClean="0"/>
              <a:t>‹#›</a:t>
            </a:fld>
            <a:endParaRPr lang="en-NZ"/>
          </a:p>
        </p:txBody>
      </p:sp>
    </p:spTree>
    <p:extLst>
      <p:ext uri="{BB962C8B-B14F-4D97-AF65-F5344CB8AC3E}">
        <p14:creationId xmlns:p14="http://schemas.microsoft.com/office/powerpoint/2010/main" val="31042497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FE97213-28FD-4C66-96ED-A818BF08630E}" type="datetimeFigureOut">
              <a:rPr lang="en-NZ" smtClean="0"/>
              <a:t>7/10/2014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8C9E353C-0C46-408A-A91F-40FFD240FC8A}" type="slidenum">
              <a:rPr lang="en-NZ" smtClean="0"/>
              <a:t>‹#›</a:t>
            </a:fld>
            <a:endParaRPr lang="en-NZ"/>
          </a:p>
        </p:txBody>
      </p:sp>
    </p:spTree>
    <p:extLst>
      <p:ext uri="{BB962C8B-B14F-4D97-AF65-F5344CB8AC3E}">
        <p14:creationId xmlns:p14="http://schemas.microsoft.com/office/powerpoint/2010/main" val="15384145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4FE97213-28FD-4C66-96ED-A818BF08630E}" type="datetimeFigureOut">
              <a:rPr lang="en-NZ" smtClean="0"/>
              <a:t>7/10/2014</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8C9E353C-0C46-408A-A91F-40FFD240FC8A}" type="slidenum">
              <a:rPr lang="en-NZ" smtClean="0"/>
              <a:t>‹#›</a:t>
            </a:fld>
            <a:endParaRPr lang="en-NZ"/>
          </a:p>
        </p:txBody>
      </p:sp>
    </p:spTree>
    <p:extLst>
      <p:ext uri="{BB962C8B-B14F-4D97-AF65-F5344CB8AC3E}">
        <p14:creationId xmlns:p14="http://schemas.microsoft.com/office/powerpoint/2010/main" val="41633291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4FE97213-28FD-4C66-96ED-A818BF08630E}" type="datetimeFigureOut">
              <a:rPr lang="en-NZ" smtClean="0"/>
              <a:t>7/10/2014</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8C9E353C-0C46-408A-A91F-40FFD240FC8A}" type="slidenum">
              <a:rPr lang="en-NZ" smtClean="0"/>
              <a:t>‹#›</a:t>
            </a:fld>
            <a:endParaRPr lang="en-NZ"/>
          </a:p>
        </p:txBody>
      </p:sp>
    </p:spTree>
    <p:extLst>
      <p:ext uri="{BB962C8B-B14F-4D97-AF65-F5344CB8AC3E}">
        <p14:creationId xmlns:p14="http://schemas.microsoft.com/office/powerpoint/2010/main" val="35634664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4FE97213-28FD-4C66-96ED-A818BF08630E}" type="datetimeFigureOut">
              <a:rPr lang="en-NZ" smtClean="0"/>
              <a:t>7/10/2014</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8C9E353C-0C46-408A-A91F-40FFD240FC8A}" type="slidenum">
              <a:rPr lang="en-NZ" smtClean="0"/>
              <a:t>‹#›</a:t>
            </a:fld>
            <a:endParaRPr lang="en-NZ"/>
          </a:p>
        </p:txBody>
      </p:sp>
    </p:spTree>
    <p:extLst>
      <p:ext uri="{BB962C8B-B14F-4D97-AF65-F5344CB8AC3E}">
        <p14:creationId xmlns:p14="http://schemas.microsoft.com/office/powerpoint/2010/main" val="19670545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E97213-28FD-4C66-96ED-A818BF08630E}" type="datetimeFigureOut">
              <a:rPr lang="en-NZ" smtClean="0"/>
              <a:t>7/10/2014</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8C9E353C-0C46-408A-A91F-40FFD240FC8A}" type="slidenum">
              <a:rPr lang="en-NZ" smtClean="0"/>
              <a:t>‹#›</a:t>
            </a:fld>
            <a:endParaRPr lang="en-NZ"/>
          </a:p>
        </p:txBody>
      </p:sp>
    </p:spTree>
    <p:extLst>
      <p:ext uri="{BB962C8B-B14F-4D97-AF65-F5344CB8AC3E}">
        <p14:creationId xmlns:p14="http://schemas.microsoft.com/office/powerpoint/2010/main" val="18149312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FE97213-28FD-4C66-96ED-A818BF08630E}" type="datetimeFigureOut">
              <a:rPr lang="en-NZ" smtClean="0"/>
              <a:t>7/10/2014</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8C9E353C-0C46-408A-A91F-40FFD240FC8A}" type="slidenum">
              <a:rPr lang="en-NZ" smtClean="0"/>
              <a:t>‹#›</a:t>
            </a:fld>
            <a:endParaRPr lang="en-NZ"/>
          </a:p>
        </p:txBody>
      </p:sp>
    </p:spTree>
    <p:extLst>
      <p:ext uri="{BB962C8B-B14F-4D97-AF65-F5344CB8AC3E}">
        <p14:creationId xmlns:p14="http://schemas.microsoft.com/office/powerpoint/2010/main" val="15561616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FE97213-28FD-4C66-96ED-A818BF08630E}" type="datetimeFigureOut">
              <a:rPr lang="en-NZ" smtClean="0"/>
              <a:t>7/10/2014</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8C9E353C-0C46-408A-A91F-40FFD240FC8A}" type="slidenum">
              <a:rPr lang="en-NZ" smtClean="0"/>
              <a:t>‹#›</a:t>
            </a:fld>
            <a:endParaRPr lang="en-NZ"/>
          </a:p>
        </p:txBody>
      </p:sp>
    </p:spTree>
    <p:extLst>
      <p:ext uri="{BB962C8B-B14F-4D97-AF65-F5344CB8AC3E}">
        <p14:creationId xmlns:p14="http://schemas.microsoft.com/office/powerpoint/2010/main" val="6738942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FE97213-28FD-4C66-96ED-A818BF08630E}" type="datetimeFigureOut">
              <a:rPr lang="en-NZ" smtClean="0"/>
              <a:t>7/10/2014</a:t>
            </a:fld>
            <a:endParaRPr lang="en-NZ"/>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9E353C-0C46-408A-A91F-40FFD240FC8A}" type="slidenum">
              <a:rPr lang="en-NZ" smtClean="0"/>
              <a:t>‹#›</a:t>
            </a:fld>
            <a:endParaRPr lang="en-NZ"/>
          </a:p>
        </p:txBody>
      </p:sp>
    </p:spTree>
    <p:extLst>
      <p:ext uri="{BB962C8B-B14F-4D97-AF65-F5344CB8AC3E}">
        <p14:creationId xmlns:p14="http://schemas.microsoft.com/office/powerpoint/2010/main" val="39974293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www.facebook.com/groups/457518891044976/"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nz.linkedin.com/pub/shirley-jones/15/a76/151/" TargetMode="External"/><Relationship Id="rId2" Type="http://schemas.openxmlformats.org/officeDocument/2006/relationships/hyperlink" Target="mailto:Shirleyjones.156@gmail.com" TargetMode="Externa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NZ" dirty="0" smtClean="0"/>
              <a:t>Project Management Principles</a:t>
            </a:r>
            <a:endParaRPr lang="en-NZ" dirty="0"/>
          </a:p>
        </p:txBody>
      </p:sp>
      <p:sp>
        <p:nvSpPr>
          <p:cNvPr id="3" name="Subtitle 2"/>
          <p:cNvSpPr>
            <a:spLocks noGrp="1"/>
          </p:cNvSpPr>
          <p:nvPr>
            <p:ph type="subTitle" idx="1"/>
          </p:nvPr>
        </p:nvSpPr>
        <p:spPr>
          <a:xfrm>
            <a:off x="251520" y="5301208"/>
            <a:ext cx="8568952" cy="936104"/>
          </a:xfrm>
        </p:spPr>
        <p:txBody>
          <a:bodyPr>
            <a:normAutofit/>
          </a:bodyPr>
          <a:lstStyle/>
          <a:p>
            <a:r>
              <a:rPr lang="en-NZ" sz="2200" dirty="0" smtClean="0"/>
              <a:t>(or what’s a really good process and </a:t>
            </a:r>
            <a:r>
              <a:rPr lang="en-NZ" sz="2200" dirty="0" smtClean="0"/>
              <a:t>documents </a:t>
            </a:r>
            <a:r>
              <a:rPr lang="en-NZ" sz="2200" dirty="0" smtClean="0"/>
              <a:t>to </a:t>
            </a:r>
            <a:r>
              <a:rPr lang="en-NZ" sz="2200" dirty="0" smtClean="0"/>
              <a:t>consider)</a:t>
            </a:r>
            <a:endParaRPr lang="en-NZ" sz="2200" dirty="0" smtClean="0"/>
          </a:p>
          <a:p>
            <a:r>
              <a:rPr lang="en-NZ" sz="2200" dirty="0" smtClean="0"/>
              <a:t>(</a:t>
            </a:r>
            <a:r>
              <a:rPr lang="en-NZ" sz="2200" dirty="0" smtClean="0"/>
              <a:t>and </a:t>
            </a:r>
            <a:r>
              <a:rPr lang="en-NZ" sz="2200" dirty="0" smtClean="0"/>
              <a:t>how </a:t>
            </a:r>
            <a:r>
              <a:rPr lang="en-NZ" sz="2200" dirty="0" smtClean="0"/>
              <a:t>I’d run your game </a:t>
            </a:r>
            <a:r>
              <a:rPr lang="en-NZ" sz="2200" dirty="0" err="1" smtClean="0"/>
              <a:t>dev</a:t>
            </a:r>
            <a:r>
              <a:rPr lang="en-NZ" sz="2200" dirty="0" smtClean="0"/>
              <a:t> process if I was your digital producer)</a:t>
            </a:r>
            <a:endParaRPr lang="en-NZ" sz="2200" dirty="0"/>
          </a:p>
        </p:txBody>
      </p:sp>
    </p:spTree>
    <p:extLst>
      <p:ext uri="{BB962C8B-B14F-4D97-AF65-F5344CB8AC3E}">
        <p14:creationId xmlns:p14="http://schemas.microsoft.com/office/powerpoint/2010/main" val="112087910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Release plans</a:t>
            </a:r>
            <a:endParaRPr lang="en-NZ" dirty="0"/>
          </a:p>
        </p:txBody>
      </p:sp>
      <p:sp>
        <p:nvSpPr>
          <p:cNvPr id="3" name="Content Placeholder 2"/>
          <p:cNvSpPr>
            <a:spLocks noGrp="1"/>
          </p:cNvSpPr>
          <p:nvPr>
            <p:ph idx="1"/>
          </p:nvPr>
        </p:nvSpPr>
        <p:spPr>
          <a:xfrm>
            <a:off x="251520" y="1600200"/>
            <a:ext cx="8568952" cy="4525963"/>
          </a:xfrm>
        </p:spPr>
        <p:txBody>
          <a:bodyPr/>
          <a:lstStyle/>
          <a:p>
            <a:r>
              <a:rPr lang="en-NZ" dirty="0" smtClean="0"/>
              <a:t>How do you plan to deploy from </a:t>
            </a:r>
            <a:r>
              <a:rPr lang="en-NZ" dirty="0" err="1" smtClean="0"/>
              <a:t>dev</a:t>
            </a:r>
            <a:r>
              <a:rPr lang="en-NZ" dirty="0" smtClean="0"/>
              <a:t> to test to </a:t>
            </a:r>
            <a:r>
              <a:rPr lang="en-NZ" dirty="0" err="1" smtClean="0"/>
              <a:t>dev</a:t>
            </a:r>
            <a:r>
              <a:rPr lang="en-NZ" dirty="0" smtClean="0"/>
              <a:t> to test to prod</a:t>
            </a:r>
            <a:r>
              <a:rPr lang="en-NZ" dirty="0" smtClean="0"/>
              <a:t>?</a:t>
            </a:r>
          </a:p>
          <a:p>
            <a:r>
              <a:rPr lang="en-NZ" dirty="0" smtClean="0"/>
              <a:t>How will you release patches to fix bugs?</a:t>
            </a:r>
          </a:p>
          <a:p>
            <a:r>
              <a:rPr lang="en-NZ" dirty="0" smtClean="0"/>
              <a:t>How will you address undocumented features?</a:t>
            </a:r>
          </a:p>
          <a:p>
            <a:endParaRPr lang="en-NZ" dirty="0"/>
          </a:p>
        </p:txBody>
      </p:sp>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36623" y="4039884"/>
            <a:ext cx="4870754" cy="21254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AutoShape 5" descr="data:image/jpeg;base64,/9j/4AAQSkZJRgABAQAAAQABAAD/2wCEAAkGBxQQEhQUEhQWFhQXGBYXGBgYFxUVFxYaHBsWHxoXHxocHSggGBwlHBoXITEhJSorLi4uGB8zODYsNygtLisBCgoKBQUFDgUFDisZExkrKysrKysrKysrKysrKysrKysrKysrKysrKysrKysrKysrKysrKysrKysrKysrKysrK//AABEIAMMBAwMBIgACEQEDEQH/xAAcAAEAAgMBAQEAAAAAAAAAAAAABQYDBAcCAQj/xABLEAACAQIEAwUEBgYGBgsAAAABAgMAEQQFEiEGMUEHEyJRYTJxgZEUI0JSobFicoKSosEVMzVzsuFDdLPR8PEIFhckNDZUY4Sjwv/EABQBAQAAAAAAAAAAAAAAAAAAAAD/xAAUEQEAAAAAAAAAAAAAAAAAAAAA/9oADAMBAAIRAxEAPwDuNKUoFKUoFKUoFKwDEX5KxHmLW+Fzv8KyxyBhcHag9UpSgUrF34PIEjzA2/z+Fe0cMLjcUHqlKUClKUClKUClKUClK8SShefXl1J+AoPdKxxzBthz8iCD8jWSgUpXiSULzPPl1J+AoPdKxxTBuR+BBB+R3rJQKUpQKUpQKUpQKUpQKUpQK0c8736PKIFDSlGCAtpBJFh4ulb1KDHALKoIANhsNwNuVYZfA4b7LkK3v+y3/wCfiPKtqsOMj1Iw62NvQ9D87UGatXFHUyxjr4m/VHT4mw9wNZsPJrVW+8AfmKw4TxNI3m2ke5dv8Wqg2QKj8sMveYgSR6E7wGJtQbWpRNRt9nxatqkaUClKUClKUClKUClKUCo3Ayu2IxAeJ1VO7WNyV0yArdtIBuLNcG/pUlSgw4mHUNtmG6n1/wBx5GvuHm1qGHXp5HqPgdqy1qYXwySJ7nHua4P8Sk/Gg2ZHCgk7AAk/CsGDjPtt7Tb/AKo6L8PzvXzHb6E+8wv7l8R/ID41tUEZnM7RmBkjkkJlVDoAOhGuGZrkeAbE+4VJ0pQKUpQKUpQKUpQK+Wr7SgUpSgUpSgUrWxbG6KDYMxBPWwVjYe+351V844uw0DYyOBr4nCQPO8Z1BXCqG06uRO68txqFBZssP1Q/RLr+6zD+Vfcr/qkPmob4tufxNfn49r+PFwqwKhLnToZvbJJ8Wq/M1feEu0qObBSYjGgQRwOkJ0F31llBU2AuNr7b9aDp1K0oZRqjKG6SKSPLkCGHlcH8q3aBSlKBSlKBSlKBSlKBSlKBWnJtOn6Ubj5MlvzNaOPzWGCA4jFS93HewJYqFubKNuZNUHj3tLky/EpFFCkxVBIJGcgMsgNvCo8h50HTX3nUfdRj+8VA/wAJrbrjPDPbA82JVJsMA0xiiUxvsCWaxIbpdxex6V03L8xhxDyxw4kPPCdMgDX0NvsU5WuCPgd70EzSsODn7xFe1tQBt5VmoFKUoFKUoFKUoFfCbbnlX2tfH4USxsh2vQaGU8T4XFJK8M6MsTlHa+kKR6np5HkarmcdquBhYxwl8VNyCQIWufLV7J+F6hoexjDmdnlkfuDv3Km2o3JuW5gb7KLn9KugZLw9hsEunDQRxjqVUaj725n40FIPaBj8ORPjcseLBttqRhJLH+k6jexHoOVXrJM7gxsQlw0iyIeo5j0IO6n0Nb7C+x5VRs67PFEhxOWynBYnmdH9TJ6OlrW93nyoMfa1xj/R0Eaw2OJkYMl9wiqfE5HW/s266jXIOI+0CbGq69zh4TKoWaSNPrJVFrKznfTtyqK4uzybHYp5cQU7xQIjovo+rJBK36FtR/aqIQ3oPJqW4ez58Gz2jjmikt3kMy6430m6m3RgeR9TUUTXy9B3zsx7RP6RxMkM6JFJpBgCX06QPGm/XYH3e6rlxRxbhcuTViJLMfZjUapHPkFG/wATtX5Yy/HSYaRZomKSIbqwtcGxHI+hNfo7gbg3CxKmM1NisRKqyfSJiHbxAHw9FG/Tf1oIsdpGLi+txWVzx4Vt0kUhnVfN0+z572+NWfh7jjA4+3cYhS33GvG/7rWv8L1YiKqXEvZvgMddnhEch/0kVka/mdtLfEGgsDZvCMQMMZF78p3gjv4it7X+db1cpyDsrkw2KM0k5lK27tyTqAFhZr3OoDYEXFvumxrqiCwA50HqtPMs1hwwQzSLGHdY11G2pmNgorcrn/aNwI+Zbq/iHsXICqbb32uF87X9196Cx4ziCxKxpexKlmNhcFgbDmd1PlUTLmTSEFzfY7C4AsbXAHXb1NYsm4RxGHihieYTkNqkd79dZKje+zMCCbnmD0qdwXDqoAHdnIBF+V7m+5G9/dagx5dnVvDJcgfa+0N7bj7Xv5/nUy+LQJ3hYaLFtV9rAXv67VAZhlxiuRbTe+ry/W8vfy91RM8IkXQQL6rrfdVcXs+nl038wSOtBSeLu0Ng2Iw2Jy7vMKZLxCbvIr2OzezuC12FjtqtXM87zaTGTPNJa7WACiyooACoo6KAAK7/AAzqFTxBEe6904WSPUAdSd23MqQQQpB2+Bjc/wCBcJKFkOEiiTYtJA5CylyAmkC1uZY7eW53oOCQuVcOGIZSGU+RBuCPcd66hwp2jESN3OXA4id1+kSwa2ZxfxOE0nS27G17XNWLKeB8Cjs4womRRYiRzpRuYZtXNSDbkxuBYb1syz3uqhO6UhRBDaKItcgRuF8TNq0ghiAAeVB0XBYuJog8bDugCAeQAUkHn5EEfCoPNeJgDpjuBcAsQQTe3sgjlv7Rqu4dLJ3aHwDxHYaWck6nsDZTq1H0vUrl2RNiCsjbDwkm3M230/e95FvfQaOA4kkiIGq9wmzFmBvYX33B2+N96sWW8UxykKylSSFuLstzYDpcAlgLkVhx/CSsS0b6WKlfEA1he+1/5g1X8fwXiZFnSFxh3NjHICTyMZAvzUkqQSBytsbmgvuCx8cwYxOrhGZG0m+ll5qfUVs1z3sy4Kly0MXY63N5BcFSbDl5jyJ39FN79CoFKUoFKVE57xHh8DoOJk7tXbSGIbSD6tawFBLVG5/nsGBiMuIcKo2A5s56Kq82Y+QqG4t46gwKosf/AHjEy27mCI6me/JiRyX1+VaPDPCU0swx2asJcTzihG8OFHkq8i/K7f8AOgsnDvEWHzCLvcNIHHJhyZD91l5qacV4/wCjYLEzDmkMjD3hTb8bVBZ/wMrSnFYCT6JjOrIPqpv0ZU5MD58/fVZ424uc5disJj4vo+MMdltvDONS3aJ+u25U7ig4UPXf186+0r5QfaGhNfKBX6S7Fcw77KogecLPD8FN1/hZa/NtdU7IuIJoMNPh8JA0+JebWgN1ijBRFMkj8gLryG5oOy8Q8QYfARGXEyBF6DmzH7qrzY+6tjKc0ixcSywOrxsLgg/gfI+hqsZHwKO9GKzGT6Xi+YLD6mHyEcZ2Fttz5X2rQ4g4axGXyvjcoAux1T4Q7RT+bqB7Mnu/yIdCpVc4S40w2YwtJG2hkH1sb2V4iOer0571I5Pn2HxYJw8qyAErcXsSDY2JHiF+o2oJKleZZAoJYgAbknkKhG4qw7RyvA4laJgropsysSB4gdwN73ty5XoJfF4pYlLObAfM+gHU+lQsGeOXNwunnpB8QH617E+lh7+tV/HY9pTqdhfWoFyAq6rjSoPmSB5n4VngwUhjMiqdNiL7HobkDmQOVxQXTD4hZF1Kbjl7j1BHQ+lU6JQy3FgCWYe4liB6bMK8YXGPGSVOkkC52swPK45H0P8AKtUbDw32Fh6AKNqD02GUkkixf2muSRYbFb+wQyq21rkC968w4qTQIWYMt1lY20+K7liq3OlNRWy32tzN6xydd73/AJ/8vzrAmkyMb38DKR++PgOdBsSqxB0uU1WZTbUNSG4ZlPtDxGw9x8raow661sPZsFN7G3iFz0Y2Lbm58TW51sS4k3uQAw7zYHVaxa2+w3UCtPU3encbMtj5+0f+PS9BJ5THuC24BQm4Frd4t7+ex+NqvWLxSQqWc2A+JPoANyfQVzaBzY9AwI6W8O1/n51u5liZJyGZwRcjbwqgAN7X5c9zv+FBZTnx1+yAlr2udfPn5X/R399TUEwdQym4NUKXATKquwYB103PqR06bE2v92vuEzh4HJBvcsWUkkEKXB9x257ct70HQKVGLnsIjSSR1iDtpXvGVbte2kb2O4PKpJWvuNxQfaUpQKr/ABVwnDmCMsgFyCFNuTW2YkWY6eYW4HnVgpQVPgzs+wmVkvEGeYixlksWt1CgCyg+lWyvMkgUFmIAG5JNgB5k9KomL7SlkmMOXYaXHFL960Z0Ig8gzCzH/dtegvtVHtXwokyrF7AlY9YuLkFSDceRsDWovafho9sXDisIf/dgcr+8gIqSnz/A5lh5oYcVC/exvHbWAbspHI2NB+WaV6eMqSre0pKsPIg2P4ivNApSvtB8rvX/AEe4CMFiHPJ8QQPULHEL/MkfCuC13HgLjjLssy7DwvNqnIMjRxI8jBnJbSbCwIuBYmg65Sue/wDX7GYj/wADlOIcdHnK4dffZulfMu7RJMPP9GziAYSRj9XKpLQOOg1b2Pre3nagy8cdl2HzF2mjc4fEMLMyi6SfrrtfkNwRyHOpjhDhCPLltHyIuRc7MfaGrbWt721AkefQWRHDAEEEHcEbg16oMOLh7xGXzHmw+ekg29xrmOJ7HEfE94MQ8aEEyd34XkYtcgW2jQbADc9TvvXVK+MwAuTYDmTQQScNr3mpnZksBpJO9iDvvY7j2rX9anVFthyqu5nxECpEPXbvDaw/VU7k+pFvfyqMw2fsp2kJ3t4vGOZ68x86CfzPJlfUybMdyOjdfgfUfGqnENhzsfyK/hVgw/FQ/wBInluvrYeybHmel6gRMoA8rtbqQBfc+W1qDG63I5/a5W+6a0IYPrL7g6GNzttqmsB8htUg9vlcXHXUo/latZlXVe59hrX6bS8z167UGKZbpvrGrvNmUo4tIN+e3X371iZyGFvvAH4ajuL9LAfGtmXEBvELn+t9pWXcOVNwwBO/Llcb7iscgAcja/ecttrhibn1DetBmTC2JOk20n1v4yQP4rVdMryJY9JezMDdRYaUNrbbbm21z+FVbDSqsqk+zcauZ2D6tx77fOp/GcUBdljPX2jbkCfZFyeXpQT8sYYEMLg7EHrVffhca/C+hN7aQtwSXJYC1tV3vqN725X3rSkz2VjuSNgbJYWJvbmDff1qXy7P0awk8DX035KxF+v2TtyPnsTQc+wvZPOMUsk2MaZIlBgdi4dCrD6tgD7JBPiVgbiuqYSLQir5C3O/42F6zUoFKUoFVfjjKsTiotOHneEgqV7s2JYG41G2yDmdzsDsTarRSg5XlHC2Nza/9L4hu5hdou4iHdiYobGRyOYbpb8K6VlmWxYaMRQRrHGvJVAA/wAz61tUoPLoGFiAR5HcVAZrwPl+K3lwkJJ+0FCN81sasNKD80dqvB4yzEr3KkYaVbx3JbSw9tLnfyI9D6VSa/WHGfDMeZ4V4JNifEj2uY3HJh+RHUE1+Xs8yiXBTvh51CyJzANwQdwwPUEb0GhSlZMPC0jKiAs7EKqjmxJsAPeaCa4H4fOYY2GAA6NWqQ+Ua7t89l/ar9P5bkeGwwtBBFHb7iKv4gXqs9l/BIyuAmSxxMtjKRuFAvpjB8hfc9T8Ku1ArRznJ4cZEYsRGskZ6MOR8weYPqK3qUHG824YzLLmTB5diXbDYnWFV7a4NILMA9vCCLgEfhzq/wDAuAmw8CxySNIgUaC9+8W2xVgdwR5XYc7ECwqyFRseo5elfaDDjGcIxjF3t4QeV/mPzrkObTZzFM0QZMRFipljUyAhIpB4rKygHQAm5ta4I3IJPZK8sgNrgGxuPQ+dBSY8knZmiKBR9WSx3Vt21rcgHTYJYjffe1qnhw6gA8Taud9rfL/g+tTVKCsYnh9wDpsb25Gx2PkdvxqKbBsntqRvyItfY3PkedXysGOwwlQodr2352I3BoKDilABIuLDn8v91a2Hj1SaBa7juxa3Itp9+wY1Y4shd7+JAQSpHi8h/I3+NZIuGGWRHEigKxYoA3j2IA1Xutr32HSgrpNw7G2/O/7Ja9/1q1XQ6tr2ubbbiwK7Vahwu4JPeI12c7qQQGN9Gq5LAHrtWvieG3BALreQhNtW3tEt77X687UEdDljSBlAudwbC/W/TYG+25qTw/DEjEs5AvvYkkjwgchtzuedWyGMKoUcgLV7oIB+GRp2kbVcH7IBsQdPK4HTmagjlcyyKvdlnsx5KsbbuQtzewsVBP8AM2q+UoOO8KZtm2Klia6www64u6sSJnjOmQFm9og8hqXYG19Jrr8bEgHltuP5V5iwyILKoAuWtb7RJJPvJJPxrLQKUpQKUpQKUpQKUpQRXE2drgcO0zAsdlRB7UkjGyRj1JtUBkvAsT4Z/wCkY0nxOIbvZ2IvpciwVDzVUXwi3r517ysf0ljTim3wuFZo8MDykm3Es/qB7Cn9Y1caDmsvYpl5a4bEKv3RIpHzKE/jUs/ZngVwsuHgiEbuBaa5aVXXdH1nfZrGwq6UoK7wTnT4mFo57DFYdu6xC/pDk4/RdbMPfViqocWYdsHMmZQgkIO7xaKLmSC+z26tEfF7tQq2QTK6qyEMrAMpG4IO4I9LUHulKUClKUClKUClKUCsOJlIsF9pth/Mn0HP/nWSRwoJOwG5rDhUJ8bbM3IfdXoPf1Pr7qDJGojXnsLkk/iT+deFxQO5Vx+yT+V7V4b6xrfYU7/pN5e4c/f7jW1QYHxQAvpaw5m1reu+9e5og62PwI5g9CPWshrVwh0kxnpuvqvl8Dt7redBkw0pYEN7S7N/Ij0I3rNWri/ARIOnteq9fiOfz862QaD7SlKBSlKBSlKBSlKBSlKBWvmGH72KSMErrRluDYi4IuD0IvWxSgqnZfPqy2BCAGg1YdwOjRMUPztf41a6p/C4+j5lmOGHsyGPGIP70FZLftpf41cKBSlKDRz3GLBhp5XtpSN2IPIgKTb41Edm2EeLLMIsl9XdKxB+zq8QUeQAIFvStbtNJfCLhl9rFTQwfss4Mn/1q1WyJAoCjkAAPcKD1SlKBSlKBSlKBSlKDUzP2B5a47+o1LetmW9jbnY299eMTDrRl8wR/nXzBza0VjzI39D1HzvQecu/qo7dVU/MXJ9962K1cv2DJ9xmHwO6/wAJA+FbVArUzBtOhhzDoPgxAP4H8BW3Wpi/E8aeRLn3KLD+Jh8jQbMhABJ5AG9YcuBEUYPPQt/kK85iboF++wT4H2v4dVbVApSlApSvl6D7SlKBSlKBSlKBXwsBzNfaxYjDrINLqGXyYAj8aCsZ99RmeAm6TCbCN8V72P8AFGH7VWyuecR8FzSSq+GnmijjlgZY9ZkXVrAeVVe4QKhNgOdjcWroEIYKAxBa25A0gnztc2oPdKUNBVcyX6Rm2FTmuFhlnYfpyfVxfwiarTeufjhbFtjp8RJiJO7eSNHSImDXEsd1sR4rI7ttq3GrrV4wWBjhFo1A8zuWPvY7n4mg2aUpQKUpQKUpQKUpQK0YZViZ1YhQTrW5AFm9ofvXP7QrdYX2PKqxxJkcpC/Q5ZYpWYCwYNDpv4iyOGAFr7LYk2FBM4adXk1RkMjp7S7rdTsbjY3DH92t+qv2d4HEYfCLDOUIjaRI7KVYKruAD0OwBBFtjVooFR8WITvJGZlUgrGLkC4AvffzLEfCpCqX2i4HFYj6LFB3YRp0JLAsdSLJItxyCAoL8ySRy6hZ2kDyoAQQqsxsQbE2UfgX+VbtV3hrLpDGsmJmleUjxodESIw5qFjA1C/Ulr8+tWKgUpSgUpSgUpSgUpSgVA8c562X4GbFIodogpCsSAbuq8x76nqpfbH/AGPjP1Y/9pHQc8g7b8c41Jl6svmvekfMCpThztt14hIMbhe4DkLrDN4SfZ1Kwvp9b1H9lfaVgMvy+PD4h3EivISFjZhZmJG49Khu0POouIsdg4MvjYsNStIwCFgxTzPJAGO/mbUHXu0zi18pwi4iONZCZFTSxIFiGN7j3VMcKZq2MweHxDKFaWNXKi5AuOQvVC7f005TGvlNEPkr1buzT+ysD/cR/lQQHG3aFLl+Y4XBpCjrP3V3YsGXXIUNgNtgL1b+Jc/hy+Bp8Q2lF2A+07b2RR1Y2rj3bB/b+W//ABv9u1eu3SdsXmWAwAYhD3ZP60smi/wUfiaBL2046dmODwGqJSdysspt6lLAH0q0dnna1HmM30bERdxiDfR4ro5HNd91bnsfL4Ve8JhsPgMOqLohgjAG9kUdLk+ZPU8yaoma8NZRiMemO+mRxyqUbTFNCgZ1a4c9STsD52oOmUpSgUpSgUpSg4tiu1/Hd/PHBl4mWKV49SCZvZYgX0g2JAvU3h+0fFjK8VjZsGIpIHjVY3EiBwzIC3iF/tHl5VV+AuO8Jlc+ZpimcNJi5GXShfYM4PLlVo7R+IIcx4fxOIw5Yxlo1BZSpus0YOxoK/F2v5m4DLlZZSAQQk5BB5EELuK6nw5nLz4GPE4iPuXKM7oQw0W1XHi3GwvvXL+HO2zB4bCYaB4MSWihiiYgRWJRFUkXe9rirl2hcRKMjmxC3UTwBUB9od8ABy6gMflQeOy/j85x9I1RrG0TLYAk3RtVmN+t1NRHHfaTjcuxUsUWB72GMKe+Ky6d1BN2A0ixNqgezzBHKc1wkJFlxmBjY/3oUu3+E/vCumdpP9lY7+4k/I0FN4I7TcbmGKgifA93BLqvMBLpACsQQxGncgD41aeAuLHzF8Yrxqn0edol0knUAWGo35HavfZV/ZOC/uh+bVWexT+tzb/XH/N6CwZfxc8ucYrLzGoSGJZA4J1MSsRsRyt4z8hVCHbHj3aQQ5cJVR2TUgmcXB6kA2NrfOprIv8AzTmP+rR/4MNVZ7MO0DB5XHi4sUzh3xUjjSjMNNlHMeoNB0Ls57QBmyTK8RhxENtaXJFjexFwCNwQQeW1UeLtkzCQt3WXCRVYrqQTOLj1AO9SHZhixj82zPMIlZcO6LGtxbU1k3262TV+3Va7Ou07DZTDNBNFM7NPI94whWxsLeJgb7UHUuzjirE5kszYrCnDFCoUFZF1Ag3PjA5W6Vc6rnA3GEWbwPNCkiKkhjIkCg3Cq1/CTtZhVivQfaUpQKUpQKpfbH/Y+M/Vj/2kdXSoDjvI3zDAz4aNlVpAoDNews6tvb0FBzrsg4HwGMyyObEYZJJC8oLEuCQGIHJgOVQ3bTwbg8tjgxGDBgmMoARWYggC+sAklSpA3HnXvDdjGZRLpjx6ov3VeZR8htW5lvYfNJMj4/Gd4ikXVdbM4H2dbHwg/Gg2u1PEyYrhzCTye230aRzyuWQi/wASwPxq79lONSXKsHoYHREqNbmrLsQfL/MVNZxkUOKwzYWVAYWUJpG2kC2kjyIsCPdXGX7GsywrsMFjgEY8w8sDEdLhLg/PpQO1OQTcRYCOM6mQ4YNa2x71mt79JB+NZe3SBsJmWBx4UlF7sH9aKQvp8t1P4GrB2edkpwOIGLxcwmnFygGrSrEEFyzbubHbYW577WvvFPDkGZYdoMQt1O4I2ZGF7Op6EXPzIoNbN8FBnOAaNZT3M6odaaSbBlbrcXuLEV+eu0ng7D5TicPFBO0pbxOGKFk8QC7KNr78/KrdJ2OZlhiVwWPtESdu8lgNvVUuCaleFuxBUlE2YTmdrhtC6gpPmzk6m921B2IUpSgUpSgUpSg412X8NYTGzZo2Jw8cpXGSBS63IBZ9hVg7WMrhwmRYmLDxrHGDEQqiwBM0dzarFwjwmmXNimSRn+kSmZtQA0k32Fum9bXGHD65lhJMK7siyaLsoBI0srddvs2oILg3BYA5fgjImF1/RsPq1CHVq7tL3vve96qvbnL38eX4HChWaaW6KpXSdA0qPIC7n5GvP/YDhv8A1c37sdWTI+zGLCzYSXv5H+iI6RqyqB4mkYsbdbufkKDmGe/0xhMRgsbmYGiCVEVh3XhVj4lIj6aQeddn7R2ByrGkbg4eT/DWzxpw0maYV8NIxQMUbUoBIKkHa+3mPjXvHZCJsC2DeRrND3JksNVtNtVuV6CO7Kv7JwX90Pzaql2Q42OHG5thpHVZfpTuFJtqXU4JF+dtvmK6Lw1k64HCw4ZWLLEukMbAnc87e+qZxx2S4fMpziFlbDytbWVUOr221EXFmtYXB6UEbwlMs/EuZyxMGjWFELA3GoLCpsRtzRh8KguzjgrDZpgswE0a999JlWOX7cfhQrY+Vze3qa6bwJwRBlELRwlndyDJI1tTWvYWGwAubD1rLwTwkmVxzIkjSCWVpiWAFiQBYW6bUFQ7Ec3c4bEYCcATYNmW1gDoN/nZgwv5Fa0exbDYRsJOcQsBf6TLbvBGWtZfvb251dIOB448ykzCOV1eVSkkdlKNcAE35g3VT7x61S5uwTDMxY4qbck+ynWg6nliYdQVw4iAvciLQBfzIXrt+FbtU3s+7P48m77u5Xk73RfWFFtOrlb31cqBSlKBSlKBSlKBSlKBSlKBSlKBSlKBSlKBSlKBSlKBSlKBSlKBSlKBSlKBSlKBSlKBSlKBSlKD/9k="/>
          <p:cNvSpPr>
            <a:spLocks noChangeAspect="1" noChangeArrowheads="1"/>
          </p:cNvSpPr>
          <p:nvPr/>
        </p:nvSpPr>
        <p:spPr bwMode="auto">
          <a:xfrm>
            <a:off x="1174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NZ"/>
          </a:p>
        </p:txBody>
      </p:sp>
    </p:spTree>
    <p:extLst>
      <p:ext uri="{BB962C8B-B14F-4D97-AF65-F5344CB8AC3E}">
        <p14:creationId xmlns:p14="http://schemas.microsoft.com/office/powerpoint/2010/main" val="261774895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78098"/>
          </a:xfrm>
        </p:spPr>
        <p:txBody>
          <a:bodyPr/>
          <a:lstStyle/>
          <a:p>
            <a:r>
              <a:rPr lang="en-NZ" dirty="0" smtClean="0"/>
              <a:t>testing</a:t>
            </a:r>
            <a:endParaRPr lang="en-NZ" dirty="0"/>
          </a:p>
        </p:txBody>
      </p:sp>
      <p:sp>
        <p:nvSpPr>
          <p:cNvPr id="3" name="Content Placeholder 2"/>
          <p:cNvSpPr>
            <a:spLocks noGrp="1"/>
          </p:cNvSpPr>
          <p:nvPr>
            <p:ph idx="1"/>
          </p:nvPr>
        </p:nvSpPr>
        <p:spPr>
          <a:xfrm>
            <a:off x="611560" y="1324334"/>
            <a:ext cx="8075240" cy="4209331"/>
          </a:xfrm>
        </p:spPr>
        <p:txBody>
          <a:bodyPr/>
          <a:lstStyle/>
          <a:p>
            <a:r>
              <a:rPr lang="en-NZ" dirty="0" smtClean="0"/>
              <a:t>How do you plan to undertake testing?</a:t>
            </a:r>
          </a:p>
          <a:p>
            <a:r>
              <a:rPr lang="en-NZ" dirty="0" smtClean="0"/>
              <a:t>How are you going to attempt bug fixes? </a:t>
            </a:r>
          </a:p>
          <a:p>
            <a:r>
              <a:rPr lang="en-NZ" dirty="0" smtClean="0"/>
              <a:t>How are you going to categorise your bugs?</a:t>
            </a:r>
          </a:p>
          <a:p>
            <a:endParaRPr lang="en-NZ" dirty="0" smtClean="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68" y="3369233"/>
            <a:ext cx="4176464" cy="3145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2143867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5996" y="332656"/>
            <a:ext cx="5842992" cy="994122"/>
          </a:xfrm>
        </p:spPr>
        <p:txBody>
          <a:bodyPr/>
          <a:lstStyle/>
          <a:p>
            <a:r>
              <a:rPr lang="en-NZ" dirty="0" smtClean="0"/>
              <a:t>Lessons Learned</a:t>
            </a:r>
            <a:endParaRPr lang="en-NZ" dirty="0"/>
          </a:p>
        </p:txBody>
      </p:sp>
      <p:sp>
        <p:nvSpPr>
          <p:cNvPr id="3" name="Content Placeholder 2"/>
          <p:cNvSpPr>
            <a:spLocks noGrp="1"/>
          </p:cNvSpPr>
          <p:nvPr>
            <p:ph idx="1"/>
          </p:nvPr>
        </p:nvSpPr>
        <p:spPr>
          <a:xfrm>
            <a:off x="457200" y="1484784"/>
            <a:ext cx="8229600" cy="4641379"/>
          </a:xfrm>
        </p:spPr>
        <p:txBody>
          <a:bodyPr>
            <a:normAutofit/>
          </a:bodyPr>
          <a:lstStyle/>
          <a:p>
            <a:r>
              <a:rPr lang="en-NZ" dirty="0" smtClean="0"/>
              <a:t>Review </a:t>
            </a:r>
            <a:r>
              <a:rPr lang="en-NZ" dirty="0" smtClean="0"/>
              <a:t>the process and note what went well, what didn’t go </a:t>
            </a:r>
            <a:r>
              <a:rPr lang="en-NZ" dirty="0" smtClean="0"/>
              <a:t>well</a:t>
            </a:r>
            <a:r>
              <a:rPr lang="en-NZ" dirty="0" smtClean="0"/>
              <a:t>, what could be improved </a:t>
            </a:r>
            <a:r>
              <a:rPr lang="en-NZ" dirty="0" smtClean="0"/>
              <a:t>and </a:t>
            </a:r>
            <a:r>
              <a:rPr lang="en-NZ" dirty="0" smtClean="0"/>
              <a:t>WTF?</a:t>
            </a:r>
            <a:br>
              <a:rPr lang="en-NZ" dirty="0" smtClean="0"/>
            </a:br>
            <a:endParaRPr lang="en-NZ" dirty="0"/>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92080" y="3861048"/>
            <a:ext cx="3417938" cy="26884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5536" y="3861048"/>
            <a:ext cx="3892477" cy="2448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5698233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18058"/>
          </a:xfrm>
        </p:spPr>
        <p:txBody>
          <a:bodyPr>
            <a:normAutofit fontScale="90000"/>
          </a:bodyPr>
          <a:lstStyle/>
          <a:p>
            <a:r>
              <a:rPr lang="en-NZ" dirty="0" smtClean="0"/>
              <a:t>Run Rabbit Run LLR</a:t>
            </a:r>
            <a:endParaRPr lang="en-NZ" dirty="0"/>
          </a:p>
        </p:txBody>
      </p:sp>
      <p:sp>
        <p:nvSpPr>
          <p:cNvPr id="4" name="Content Placeholder 3"/>
          <p:cNvSpPr>
            <a:spLocks noGrp="1"/>
          </p:cNvSpPr>
          <p:nvPr>
            <p:ph idx="1"/>
          </p:nvPr>
        </p:nvSpPr>
        <p:spPr/>
        <p:txBody>
          <a:bodyPr/>
          <a:lstStyle/>
          <a:p>
            <a:endParaRPr lang="en-NZ" dirty="0"/>
          </a:p>
        </p:txBody>
      </p:sp>
      <p:sp>
        <p:nvSpPr>
          <p:cNvPr id="5" name="Rectangle 4"/>
          <p:cNvSpPr/>
          <p:nvPr/>
        </p:nvSpPr>
        <p:spPr>
          <a:xfrm>
            <a:off x="2286000" y="3105835"/>
            <a:ext cx="4572000" cy="646331"/>
          </a:xfrm>
          <a:prstGeom prst="rect">
            <a:avLst/>
          </a:prstGeom>
        </p:spPr>
        <p:txBody>
          <a:bodyPr>
            <a:spAutoFit/>
          </a:bodyPr>
          <a:lstStyle/>
          <a:p>
            <a:r>
              <a:rPr lang="en-NZ" b="0" dirty="0" smtClean="0">
                <a:effectLst/>
              </a:rPr>
              <a:t> </a:t>
            </a:r>
            <a:br>
              <a:rPr lang="en-NZ" b="0" dirty="0" smtClean="0">
                <a:effectLst/>
              </a:rPr>
            </a:br>
            <a:endParaRPr lang="en-NZ" dirty="0"/>
          </a:p>
        </p:txBody>
      </p:sp>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1178" t="19849" r="17113" b="17440"/>
          <a:stretch/>
        </p:blipFill>
        <p:spPr bwMode="auto">
          <a:xfrm>
            <a:off x="1043608" y="849905"/>
            <a:ext cx="7056784" cy="58045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6491856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Legal documents</a:t>
            </a:r>
            <a:endParaRPr lang="en-NZ" dirty="0"/>
          </a:p>
        </p:txBody>
      </p:sp>
      <p:sp>
        <p:nvSpPr>
          <p:cNvPr id="3" name="Content Placeholder 2"/>
          <p:cNvSpPr>
            <a:spLocks noGrp="1"/>
          </p:cNvSpPr>
          <p:nvPr>
            <p:ph idx="1"/>
          </p:nvPr>
        </p:nvSpPr>
        <p:spPr>
          <a:xfrm>
            <a:off x="457200" y="2492897"/>
            <a:ext cx="8229600" cy="1584176"/>
          </a:xfrm>
        </p:spPr>
        <p:txBody>
          <a:bodyPr>
            <a:noAutofit/>
          </a:bodyPr>
          <a:lstStyle/>
          <a:p>
            <a:pPr marL="0" indent="0" algn="ctr">
              <a:buNone/>
            </a:pPr>
            <a:r>
              <a:rPr lang="en-NZ" sz="5000" dirty="0" smtClean="0"/>
              <a:t>Nothing trashes a friendship like money</a:t>
            </a:r>
          </a:p>
        </p:txBody>
      </p:sp>
    </p:spTree>
    <p:extLst>
      <p:ext uri="{BB962C8B-B14F-4D97-AF65-F5344CB8AC3E}">
        <p14:creationId xmlns:p14="http://schemas.microsoft.com/office/powerpoint/2010/main" val="23209048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78098"/>
          </a:xfrm>
        </p:spPr>
        <p:txBody>
          <a:bodyPr/>
          <a:lstStyle/>
          <a:p>
            <a:r>
              <a:rPr lang="en-NZ" dirty="0" smtClean="0"/>
              <a:t>So, who else does this stuff?</a:t>
            </a:r>
            <a:endParaRPr lang="en-NZ" dirty="0"/>
          </a:p>
        </p:txBody>
      </p:sp>
      <p:sp>
        <p:nvSpPr>
          <p:cNvPr id="3" name="Content Placeholder 2"/>
          <p:cNvSpPr>
            <a:spLocks noGrp="1"/>
          </p:cNvSpPr>
          <p:nvPr>
            <p:ph idx="1"/>
          </p:nvPr>
        </p:nvSpPr>
        <p:spPr>
          <a:xfrm>
            <a:off x="251520" y="1052736"/>
            <a:ext cx="8640960" cy="5073427"/>
          </a:xfrm>
        </p:spPr>
        <p:txBody>
          <a:bodyPr>
            <a:normAutofit/>
          </a:bodyPr>
          <a:lstStyle/>
          <a:p>
            <a:pPr marL="0" indent="0">
              <a:buNone/>
            </a:pPr>
            <a:r>
              <a:rPr lang="en-NZ" dirty="0" smtClean="0"/>
              <a:t>Many PMs are happy to share </a:t>
            </a:r>
            <a:r>
              <a:rPr lang="en-NZ" dirty="0" smtClean="0"/>
              <a:t>knowledge. </a:t>
            </a:r>
          </a:p>
          <a:p>
            <a:pPr marL="0" indent="0">
              <a:buNone/>
            </a:pPr>
            <a:endParaRPr lang="en-NZ" dirty="0"/>
          </a:p>
          <a:p>
            <a:pPr marL="0" indent="0">
              <a:buNone/>
            </a:pPr>
            <a:r>
              <a:rPr lang="en-NZ" dirty="0" smtClean="0"/>
              <a:t>Places </a:t>
            </a:r>
            <a:r>
              <a:rPr lang="en-NZ" dirty="0" smtClean="0"/>
              <a:t>to look for these people are:</a:t>
            </a:r>
          </a:p>
          <a:p>
            <a:r>
              <a:rPr lang="en-NZ" dirty="0">
                <a:hlinkClick r:id="rId3"/>
              </a:rPr>
              <a:t>Game Developers of </a:t>
            </a:r>
            <a:r>
              <a:rPr lang="en-NZ" dirty="0" smtClean="0">
                <a:hlinkClick r:id="rId3"/>
              </a:rPr>
              <a:t>Wellington</a:t>
            </a:r>
            <a:r>
              <a:rPr lang="en-NZ" dirty="0" smtClean="0"/>
              <a:t> </a:t>
            </a:r>
            <a:r>
              <a:rPr lang="en-NZ" dirty="0" err="1" smtClean="0"/>
              <a:t>facebook</a:t>
            </a:r>
            <a:r>
              <a:rPr lang="en-NZ" dirty="0" smtClean="0"/>
              <a:t> </a:t>
            </a:r>
            <a:r>
              <a:rPr lang="en-NZ" dirty="0" smtClean="0"/>
              <a:t>page</a:t>
            </a:r>
          </a:p>
          <a:p>
            <a:endParaRPr lang="en-NZ" dirty="0" smtClean="0"/>
          </a:p>
          <a:p>
            <a:r>
              <a:rPr lang="en-NZ" dirty="0" err="1" smtClean="0"/>
              <a:t>IdeaForge</a:t>
            </a:r>
            <a:endParaRPr lang="en-NZ" dirty="0" smtClean="0"/>
          </a:p>
          <a:p>
            <a:endParaRPr lang="en-NZ" dirty="0" smtClean="0"/>
          </a:p>
          <a:p>
            <a:r>
              <a:rPr lang="en-NZ" dirty="0" smtClean="0"/>
              <a:t>LinkedIn</a:t>
            </a:r>
          </a:p>
          <a:p>
            <a:endParaRPr lang="en-NZ" dirty="0"/>
          </a:p>
          <a:p>
            <a:endParaRPr lang="en-NZ" dirty="0"/>
          </a:p>
        </p:txBody>
      </p:sp>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99792" y="3861048"/>
            <a:ext cx="1255713" cy="1444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6189864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In summary…</a:t>
            </a:r>
            <a:endParaRPr lang="en-NZ" dirty="0"/>
          </a:p>
        </p:txBody>
      </p:sp>
      <p:sp>
        <p:nvSpPr>
          <p:cNvPr id="3" name="Content Placeholder 2"/>
          <p:cNvSpPr>
            <a:spLocks noGrp="1"/>
          </p:cNvSpPr>
          <p:nvPr>
            <p:ph idx="1"/>
          </p:nvPr>
        </p:nvSpPr>
        <p:spPr>
          <a:xfrm>
            <a:off x="251520" y="1412776"/>
            <a:ext cx="8496944" cy="4824536"/>
          </a:xfrm>
        </p:spPr>
        <p:txBody>
          <a:bodyPr>
            <a:normAutofit/>
          </a:bodyPr>
          <a:lstStyle/>
          <a:p>
            <a:pPr marL="0" indent="0">
              <a:buNone/>
            </a:pPr>
            <a:r>
              <a:rPr lang="en-NZ" dirty="0" smtClean="0"/>
              <a:t>This may seem quite </a:t>
            </a:r>
            <a:r>
              <a:rPr lang="en-NZ" dirty="0" smtClean="0"/>
              <a:t>boring: </a:t>
            </a:r>
          </a:p>
          <a:p>
            <a:r>
              <a:rPr lang="en-NZ" dirty="0" smtClean="0"/>
              <a:t>t</a:t>
            </a:r>
            <a:r>
              <a:rPr lang="en-NZ" dirty="0" smtClean="0"/>
              <a:t>hese are important</a:t>
            </a:r>
            <a:r>
              <a:rPr lang="en-NZ" dirty="0" smtClean="0"/>
              <a:t>; </a:t>
            </a:r>
            <a:r>
              <a:rPr lang="en-NZ" dirty="0" smtClean="0"/>
              <a:t>They </a:t>
            </a:r>
            <a:r>
              <a:rPr lang="en-NZ" dirty="0" smtClean="0"/>
              <a:t>provide a framework of tools to plan and monitor </a:t>
            </a:r>
            <a:r>
              <a:rPr lang="en-NZ" dirty="0" smtClean="0"/>
              <a:t>work.</a:t>
            </a:r>
          </a:p>
          <a:p>
            <a:endParaRPr lang="en-NZ" dirty="0" smtClean="0"/>
          </a:p>
          <a:p>
            <a:pPr marL="0" indent="0">
              <a:buNone/>
            </a:pPr>
            <a:r>
              <a:rPr lang="en-NZ" dirty="0" smtClean="0"/>
              <a:t>Not </a:t>
            </a:r>
            <a:r>
              <a:rPr lang="en-NZ" dirty="0" smtClean="0"/>
              <a:t>imperative to use them all</a:t>
            </a:r>
            <a:r>
              <a:rPr lang="en-NZ" dirty="0" smtClean="0"/>
              <a:t>, only what works.  </a:t>
            </a:r>
            <a:endParaRPr lang="en-NZ" dirty="0" smtClean="0"/>
          </a:p>
          <a:p>
            <a:pPr marL="0" indent="0">
              <a:buNone/>
            </a:pPr>
            <a:endParaRPr lang="en-NZ" dirty="0"/>
          </a:p>
        </p:txBody>
      </p:sp>
    </p:spTree>
    <p:extLst>
      <p:ext uri="{BB962C8B-B14F-4D97-AF65-F5344CB8AC3E}">
        <p14:creationId xmlns:p14="http://schemas.microsoft.com/office/powerpoint/2010/main" val="98982269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706090"/>
          </a:xfrm>
        </p:spPr>
        <p:txBody>
          <a:bodyPr>
            <a:normAutofit fontScale="90000"/>
          </a:bodyPr>
          <a:lstStyle/>
          <a:p>
            <a:r>
              <a:rPr lang="en-NZ" dirty="0" smtClean="0"/>
              <a:t>How to contact me?</a:t>
            </a:r>
            <a:endParaRPr lang="en-NZ" dirty="0"/>
          </a:p>
        </p:txBody>
      </p:sp>
      <p:sp>
        <p:nvSpPr>
          <p:cNvPr id="3" name="Content Placeholder 2"/>
          <p:cNvSpPr>
            <a:spLocks noGrp="1"/>
          </p:cNvSpPr>
          <p:nvPr>
            <p:ph idx="1"/>
          </p:nvPr>
        </p:nvSpPr>
        <p:spPr>
          <a:xfrm>
            <a:off x="179512" y="836712"/>
            <a:ext cx="8640960" cy="5688632"/>
          </a:xfrm>
        </p:spPr>
        <p:txBody>
          <a:bodyPr>
            <a:normAutofit/>
          </a:bodyPr>
          <a:lstStyle/>
          <a:p>
            <a:pPr marL="0" indent="0">
              <a:buNone/>
            </a:pPr>
            <a:r>
              <a:rPr lang="en-NZ" dirty="0" smtClean="0"/>
              <a:t>Email</a:t>
            </a:r>
            <a:r>
              <a:rPr lang="en-NZ" dirty="0" smtClean="0"/>
              <a:t>: </a:t>
            </a:r>
            <a:r>
              <a:rPr lang="en-NZ" dirty="0" smtClean="0">
                <a:hlinkClick r:id="rId2"/>
              </a:rPr>
              <a:t>Shirleyjones.156@gmail.com</a:t>
            </a:r>
            <a:endParaRPr lang="en-NZ" dirty="0" smtClean="0"/>
          </a:p>
          <a:p>
            <a:pPr marL="0" indent="0">
              <a:buNone/>
            </a:pPr>
            <a:endParaRPr lang="en-NZ" dirty="0" smtClean="0"/>
          </a:p>
          <a:p>
            <a:pPr marL="0" indent="0">
              <a:buNone/>
            </a:pPr>
            <a:r>
              <a:rPr lang="en-NZ" dirty="0" err="1" smtClean="0"/>
              <a:t>Ello</a:t>
            </a:r>
            <a:r>
              <a:rPr lang="en-NZ" dirty="0" smtClean="0"/>
              <a:t>: @</a:t>
            </a:r>
            <a:r>
              <a:rPr lang="en-NZ" dirty="0" err="1" smtClean="0"/>
              <a:t>tis_Shirley</a:t>
            </a:r>
            <a:endParaRPr lang="en-NZ" dirty="0" smtClean="0"/>
          </a:p>
          <a:p>
            <a:pPr marL="0" indent="0">
              <a:buNone/>
            </a:pPr>
            <a:endParaRPr lang="en-NZ" dirty="0"/>
          </a:p>
          <a:p>
            <a:pPr marL="0" indent="0">
              <a:buNone/>
            </a:pPr>
            <a:r>
              <a:rPr lang="en-NZ" dirty="0" err="1"/>
              <a:t>Ideaforge</a:t>
            </a:r>
            <a:r>
              <a:rPr lang="en-NZ" dirty="0"/>
              <a:t>: Shirley</a:t>
            </a:r>
          </a:p>
          <a:p>
            <a:pPr marL="0" indent="0">
              <a:buNone/>
            </a:pPr>
            <a:endParaRPr lang="en-NZ" dirty="0" smtClean="0"/>
          </a:p>
          <a:p>
            <a:pPr marL="0" indent="0">
              <a:buNone/>
            </a:pPr>
            <a:r>
              <a:rPr lang="en-NZ" dirty="0" smtClean="0"/>
              <a:t>LinkedIn: </a:t>
            </a:r>
            <a:r>
              <a:rPr lang="en-NZ" dirty="0">
                <a:hlinkClick r:id="rId3" tooltip="View public profile"/>
              </a:rPr>
              <a:t>nz.linkedin.com/pub/</a:t>
            </a:r>
            <a:r>
              <a:rPr lang="en-NZ" dirty="0" err="1">
                <a:hlinkClick r:id="rId3" tooltip="View public profile"/>
              </a:rPr>
              <a:t>shirley</a:t>
            </a:r>
            <a:r>
              <a:rPr lang="en-NZ" dirty="0">
                <a:hlinkClick r:id="rId3" tooltip="View public profile"/>
              </a:rPr>
              <a:t>-jones/15/a76/151/</a:t>
            </a:r>
            <a:endParaRPr lang="en-NZ" dirty="0" smtClean="0"/>
          </a:p>
          <a:p>
            <a:pPr marL="0" indent="0">
              <a:buNone/>
            </a:pPr>
            <a:endParaRPr lang="en-NZ" dirty="0" smtClean="0"/>
          </a:p>
          <a:p>
            <a:pPr marL="0" indent="0">
              <a:buNone/>
            </a:pPr>
            <a:r>
              <a:rPr lang="en-NZ" sz="2400" dirty="0" smtClean="0"/>
              <a:t>(</a:t>
            </a:r>
            <a:r>
              <a:rPr lang="en-NZ" sz="2400" dirty="0" smtClean="0"/>
              <a:t>also happy to do v/o work)</a:t>
            </a:r>
            <a:endParaRPr lang="en-NZ" sz="2400" dirty="0"/>
          </a:p>
        </p:txBody>
      </p:sp>
      <p:pic>
        <p:nvPicPr>
          <p:cNvPr id="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63888" y="2887481"/>
            <a:ext cx="1259228" cy="14462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1282055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78098"/>
          </a:xfrm>
        </p:spPr>
        <p:txBody>
          <a:bodyPr/>
          <a:lstStyle/>
          <a:p>
            <a:pPr algn="l"/>
            <a:r>
              <a:rPr lang="en-NZ" dirty="0" smtClean="0"/>
              <a:t>Thanks to…</a:t>
            </a:r>
            <a:endParaRPr lang="en-NZ" dirty="0"/>
          </a:p>
        </p:txBody>
      </p:sp>
      <p:sp>
        <p:nvSpPr>
          <p:cNvPr id="3" name="Content Placeholder 2"/>
          <p:cNvSpPr>
            <a:spLocks noGrp="1"/>
          </p:cNvSpPr>
          <p:nvPr>
            <p:ph idx="1"/>
          </p:nvPr>
        </p:nvSpPr>
        <p:spPr>
          <a:xfrm>
            <a:off x="251520" y="1052736"/>
            <a:ext cx="8229600" cy="5544616"/>
          </a:xfrm>
        </p:spPr>
        <p:txBody>
          <a:bodyPr>
            <a:normAutofit fontScale="85000" lnSpcReduction="20000"/>
          </a:bodyPr>
          <a:lstStyle/>
          <a:p>
            <a:r>
              <a:rPr lang="en-NZ" sz="3000" dirty="0" smtClean="0"/>
              <a:t>Amelia, Steve, Ricardo and Adam from “</a:t>
            </a:r>
            <a:r>
              <a:rPr lang="en-NZ" sz="3000" dirty="0" err="1" smtClean="0"/>
              <a:t>RunRabbitRun</a:t>
            </a:r>
            <a:r>
              <a:rPr lang="en-NZ" sz="3000" dirty="0" smtClean="0"/>
              <a:t>” for letting me use their lessons learned review slide from the graduation pitch</a:t>
            </a:r>
          </a:p>
          <a:p>
            <a:r>
              <a:rPr lang="en-NZ" sz="3000" dirty="0" err="1" smtClean="0"/>
              <a:t>Enspiral</a:t>
            </a:r>
            <a:r>
              <a:rPr lang="en-NZ" sz="3000" dirty="0" smtClean="0"/>
              <a:t> Dev Academy for letting me coerce their students into letting me the slide</a:t>
            </a:r>
          </a:p>
          <a:p>
            <a:r>
              <a:rPr lang="en-NZ" sz="3000" dirty="0" smtClean="0"/>
              <a:t>Dave (Mr Me) for putting up with me doing ad hoc gap analysis of how things could work better for game </a:t>
            </a:r>
            <a:r>
              <a:rPr lang="en-NZ" sz="3000" dirty="0" err="1" smtClean="0"/>
              <a:t>devs</a:t>
            </a:r>
            <a:endParaRPr lang="en-NZ" sz="3000" dirty="0" smtClean="0"/>
          </a:p>
          <a:p>
            <a:r>
              <a:rPr lang="en-NZ" sz="3000" dirty="0" smtClean="0"/>
              <a:t>Aimee at </a:t>
            </a:r>
            <a:r>
              <a:rPr lang="en-NZ" sz="3000" dirty="0" err="1" smtClean="0"/>
              <a:t>NerdNite</a:t>
            </a:r>
            <a:r>
              <a:rPr lang="en-NZ" sz="3000" dirty="0" smtClean="0"/>
              <a:t> and </a:t>
            </a:r>
            <a:r>
              <a:rPr lang="en-NZ" sz="3000" dirty="0" err="1" smtClean="0"/>
              <a:t>IdeaForge</a:t>
            </a:r>
            <a:r>
              <a:rPr lang="en-NZ" sz="3000" dirty="0" smtClean="0"/>
              <a:t> for providing sanity.</a:t>
            </a:r>
            <a:endParaRPr lang="en-NZ" sz="3000" dirty="0"/>
          </a:p>
          <a:p>
            <a:r>
              <a:rPr lang="en-NZ" sz="3000" dirty="0" err="1" smtClean="0"/>
              <a:t>BizDojo</a:t>
            </a:r>
            <a:r>
              <a:rPr lang="en-NZ" sz="3000" dirty="0" smtClean="0"/>
              <a:t>, for hosting us tonight and providing </a:t>
            </a:r>
            <a:r>
              <a:rPr lang="en-NZ" sz="3000" dirty="0" err="1" smtClean="0"/>
              <a:t>vittels</a:t>
            </a:r>
            <a:endParaRPr lang="en-NZ" sz="3000" dirty="0" smtClean="0"/>
          </a:p>
          <a:p>
            <a:r>
              <a:rPr lang="en-NZ" sz="3000" dirty="0" smtClean="0"/>
              <a:t>Wellington Game Dev </a:t>
            </a:r>
            <a:r>
              <a:rPr lang="en-NZ" sz="3000" dirty="0" err="1" smtClean="0"/>
              <a:t>MeetUp</a:t>
            </a:r>
            <a:r>
              <a:rPr lang="en-NZ" sz="3000" dirty="0" smtClean="0"/>
              <a:t> for allowing me to rave at you for a while about documentation and processes</a:t>
            </a:r>
          </a:p>
          <a:p>
            <a:r>
              <a:rPr lang="en-NZ" sz="3000" dirty="0" smtClean="0"/>
              <a:t>Vic </a:t>
            </a:r>
            <a:r>
              <a:rPr lang="en-NZ" sz="3000" dirty="0" err="1" smtClean="0"/>
              <a:t>Uni</a:t>
            </a:r>
            <a:r>
              <a:rPr lang="en-NZ" sz="3000" dirty="0" smtClean="0"/>
              <a:t> for letting us use their space.</a:t>
            </a:r>
          </a:p>
          <a:p>
            <a:endParaRPr lang="en-NZ" sz="2000" dirty="0"/>
          </a:p>
          <a:p>
            <a:pPr marL="0" indent="0" algn="ctr">
              <a:buNone/>
            </a:pPr>
            <a:r>
              <a:rPr lang="en-NZ" sz="6000" dirty="0" smtClean="0"/>
              <a:t>NOW GO EAT PIZZA!</a:t>
            </a:r>
            <a:endParaRPr lang="en-NZ" sz="6000" dirty="0"/>
          </a:p>
        </p:txBody>
      </p:sp>
    </p:spTree>
    <p:extLst>
      <p:ext uri="{BB962C8B-B14F-4D97-AF65-F5344CB8AC3E}">
        <p14:creationId xmlns:p14="http://schemas.microsoft.com/office/powerpoint/2010/main" val="9273080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0106"/>
          </a:xfrm>
        </p:spPr>
        <p:txBody>
          <a:bodyPr/>
          <a:lstStyle/>
          <a:p>
            <a:r>
              <a:rPr lang="en-NZ" dirty="0" smtClean="0"/>
              <a:t>About me</a:t>
            </a:r>
            <a:endParaRPr lang="en-NZ" dirty="0"/>
          </a:p>
        </p:txBody>
      </p:sp>
      <p:sp>
        <p:nvSpPr>
          <p:cNvPr id="3" name="Content Placeholder 2"/>
          <p:cNvSpPr>
            <a:spLocks noGrp="1"/>
          </p:cNvSpPr>
          <p:nvPr>
            <p:ph idx="1"/>
          </p:nvPr>
        </p:nvSpPr>
        <p:spPr>
          <a:xfrm>
            <a:off x="251520" y="1052736"/>
            <a:ext cx="8640960" cy="5472608"/>
          </a:xfrm>
        </p:spPr>
        <p:txBody>
          <a:bodyPr>
            <a:normAutofit/>
          </a:bodyPr>
          <a:lstStyle/>
          <a:p>
            <a:r>
              <a:rPr lang="en-NZ" sz="3000" dirty="0" smtClean="0"/>
              <a:t>IT Apps projects and Programme for about 7 years, </a:t>
            </a:r>
          </a:p>
          <a:p>
            <a:r>
              <a:rPr lang="en-NZ" sz="3000" dirty="0" smtClean="0"/>
              <a:t>Film and broadcast media (Including </a:t>
            </a:r>
            <a:r>
              <a:rPr lang="en-NZ" sz="3000" dirty="0" smtClean="0"/>
              <a:t>running my own production </a:t>
            </a:r>
            <a:r>
              <a:rPr lang="en-NZ" sz="3000" dirty="0" smtClean="0"/>
              <a:t>company)</a:t>
            </a:r>
            <a:endParaRPr lang="en-NZ" sz="3000" dirty="0" smtClean="0"/>
          </a:p>
          <a:p>
            <a:r>
              <a:rPr lang="en-NZ" sz="3000" dirty="0" smtClean="0"/>
              <a:t>Currently? </a:t>
            </a:r>
            <a:endParaRPr lang="en-NZ" sz="3000" dirty="0" smtClean="0"/>
          </a:p>
          <a:p>
            <a:endParaRPr lang="en-NZ" sz="3000" dirty="0" smtClean="0"/>
          </a:p>
          <a:p>
            <a:endParaRPr lang="en-NZ" sz="3000" dirty="0"/>
          </a:p>
          <a:p>
            <a:pPr marL="0" indent="0">
              <a:buNone/>
            </a:pPr>
            <a:r>
              <a:rPr lang="en-NZ" dirty="0" smtClean="0"/>
              <a:t>My </a:t>
            </a:r>
            <a:r>
              <a:rPr lang="en-NZ" dirty="0" smtClean="0"/>
              <a:t>name is </a:t>
            </a:r>
            <a:r>
              <a:rPr lang="en-NZ" dirty="0" smtClean="0"/>
              <a:t>Shirley</a:t>
            </a:r>
            <a:r>
              <a:rPr lang="en-NZ" dirty="0" smtClean="0"/>
              <a:t>:</a:t>
            </a:r>
            <a:endParaRPr lang="en-NZ" dirty="0"/>
          </a:p>
          <a:p>
            <a:pPr marL="0" indent="0">
              <a:buNone/>
            </a:pPr>
            <a:r>
              <a:rPr lang="en-NZ" dirty="0" smtClean="0"/>
              <a:t>I’m </a:t>
            </a:r>
            <a:r>
              <a:rPr lang="en-NZ" dirty="0" smtClean="0"/>
              <a:t>a Mass Effect </a:t>
            </a:r>
            <a:r>
              <a:rPr lang="en-NZ" dirty="0" smtClean="0"/>
              <a:t>Addict</a:t>
            </a:r>
            <a:r>
              <a:rPr lang="en-NZ" sz="3000" dirty="0" smtClean="0"/>
              <a:t/>
            </a:r>
            <a:br>
              <a:rPr lang="en-NZ" sz="3000" dirty="0" smtClean="0"/>
            </a:br>
            <a:endParaRPr lang="en-NZ" sz="3000" dirty="0" smtClean="0"/>
          </a:p>
          <a:p>
            <a:pPr marL="0" indent="0">
              <a:buNone/>
            </a:pPr>
            <a:r>
              <a:rPr lang="en-NZ" sz="3000" dirty="0" smtClean="0"/>
              <a:t>(hi Shirley is the correct response) </a:t>
            </a:r>
            <a:endParaRPr lang="en-NZ" sz="3000" dirty="0" smtClean="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88024" y="3717032"/>
            <a:ext cx="3980706" cy="22085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12280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50106"/>
          </a:xfrm>
        </p:spPr>
        <p:txBody>
          <a:bodyPr/>
          <a:lstStyle/>
          <a:p>
            <a:r>
              <a:rPr lang="en-NZ" dirty="0" smtClean="0"/>
              <a:t>WHY??</a:t>
            </a:r>
            <a:endParaRPr lang="en-NZ" dirty="0"/>
          </a:p>
        </p:txBody>
      </p:sp>
      <p:sp>
        <p:nvSpPr>
          <p:cNvPr id="3" name="Content Placeholder 2"/>
          <p:cNvSpPr>
            <a:spLocks noGrp="1"/>
          </p:cNvSpPr>
          <p:nvPr>
            <p:ph idx="1"/>
          </p:nvPr>
        </p:nvSpPr>
        <p:spPr>
          <a:xfrm>
            <a:off x="117475" y="1196752"/>
            <a:ext cx="8775005" cy="4968552"/>
          </a:xfrm>
        </p:spPr>
        <p:txBody>
          <a:bodyPr>
            <a:normAutofit/>
          </a:bodyPr>
          <a:lstStyle/>
          <a:p>
            <a:r>
              <a:rPr lang="en-NZ" dirty="0" smtClean="0"/>
              <a:t>structure</a:t>
            </a:r>
            <a:endParaRPr lang="en-NZ" dirty="0" smtClean="0"/>
          </a:p>
          <a:p>
            <a:r>
              <a:rPr lang="en-NZ" dirty="0" smtClean="0"/>
              <a:t>projects </a:t>
            </a:r>
            <a:r>
              <a:rPr lang="en-NZ" dirty="0" smtClean="0"/>
              <a:t>get waylaid </a:t>
            </a:r>
            <a:r>
              <a:rPr lang="en-NZ" dirty="0" smtClean="0"/>
              <a:t>without </a:t>
            </a:r>
            <a:r>
              <a:rPr lang="en-NZ" dirty="0" smtClean="0"/>
              <a:t>a clear </a:t>
            </a:r>
            <a:r>
              <a:rPr lang="en-NZ" dirty="0" smtClean="0"/>
              <a:t>plan</a:t>
            </a:r>
            <a:r>
              <a:rPr lang="en-NZ" dirty="0" smtClean="0"/>
              <a:t>. </a:t>
            </a:r>
          </a:p>
          <a:p>
            <a:r>
              <a:rPr lang="en-NZ" dirty="0" smtClean="0"/>
              <a:t>listening to people talk about where things weren’t quite right in their game </a:t>
            </a:r>
            <a:r>
              <a:rPr lang="en-NZ" dirty="0" err="1" smtClean="0"/>
              <a:t>dev</a:t>
            </a:r>
            <a:r>
              <a:rPr lang="en-NZ" dirty="0" smtClean="0"/>
              <a:t>, and I’ve thought “this is where I come in!”</a:t>
            </a:r>
            <a:r>
              <a:rPr lang="en-NZ" dirty="0" smtClean="0"/>
              <a:t/>
            </a:r>
            <a:br>
              <a:rPr lang="en-NZ" dirty="0" smtClean="0"/>
            </a:br>
            <a:endParaRPr lang="en-NZ" dirty="0" smtClean="0"/>
          </a:p>
          <a:p>
            <a:pPr marL="0" indent="0" algn="ctr">
              <a:buNone/>
            </a:pPr>
            <a:r>
              <a:rPr lang="en-NZ" dirty="0" smtClean="0"/>
              <a:t>                   </a:t>
            </a:r>
            <a:endParaRPr lang="en-NZ" dirty="0" smtClean="0"/>
          </a:p>
          <a:p>
            <a:pPr marL="0" indent="0" algn="ctr">
              <a:buNone/>
            </a:pPr>
            <a:endParaRPr lang="en-NZ" dirty="0"/>
          </a:p>
          <a:p>
            <a:pPr marL="0" indent="0" algn="ctr">
              <a:buNone/>
            </a:pPr>
            <a:r>
              <a:rPr lang="en-NZ" dirty="0" smtClean="0"/>
              <a:t>                          And </a:t>
            </a:r>
            <a:r>
              <a:rPr lang="en-NZ" dirty="0"/>
              <a:t>I want to play your game!</a:t>
            </a:r>
          </a:p>
          <a:p>
            <a:endParaRPr lang="en-NZ" dirty="0"/>
          </a:p>
        </p:txBody>
      </p:sp>
      <p:pic>
        <p:nvPicPr>
          <p:cNvPr id="5124" name="Picture 4" descr="https://encrypted-tbn0.gstatic.com/images?q=tbn:ANd9GcR-kwXg_XCoWWuFpv8VXIuo65PWgjhxy4LsL99jgnfm3_dkC1U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4237593"/>
            <a:ext cx="2664296" cy="23521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012297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Concept Paper	</a:t>
            </a:r>
            <a:endParaRPr lang="en-NZ" dirty="0"/>
          </a:p>
        </p:txBody>
      </p:sp>
      <p:sp>
        <p:nvSpPr>
          <p:cNvPr id="3" name="Content Placeholder 2"/>
          <p:cNvSpPr>
            <a:spLocks noGrp="1"/>
          </p:cNvSpPr>
          <p:nvPr>
            <p:ph idx="1"/>
          </p:nvPr>
        </p:nvSpPr>
        <p:spPr>
          <a:xfrm>
            <a:off x="467544" y="1340768"/>
            <a:ext cx="8229600" cy="4525963"/>
          </a:xfrm>
        </p:spPr>
        <p:txBody>
          <a:bodyPr>
            <a:normAutofit/>
          </a:bodyPr>
          <a:lstStyle/>
          <a:p>
            <a:r>
              <a:rPr lang="en-NZ" dirty="0" smtClean="0"/>
              <a:t>brief </a:t>
            </a:r>
            <a:r>
              <a:rPr lang="en-NZ" dirty="0" smtClean="0"/>
              <a:t>overview of your </a:t>
            </a:r>
            <a:r>
              <a:rPr lang="en-NZ" dirty="0" smtClean="0"/>
              <a:t>idea that </a:t>
            </a:r>
            <a:r>
              <a:rPr lang="en-NZ" dirty="0" smtClean="0"/>
              <a:t>provides </a:t>
            </a:r>
            <a:r>
              <a:rPr lang="en-NZ" dirty="0" smtClean="0"/>
              <a:t/>
            </a:r>
            <a:br>
              <a:rPr lang="en-NZ" dirty="0" smtClean="0"/>
            </a:br>
            <a:r>
              <a:rPr lang="en-NZ" dirty="0" smtClean="0"/>
              <a:t>a high </a:t>
            </a:r>
            <a:r>
              <a:rPr lang="en-NZ" dirty="0" smtClean="0"/>
              <a:t>level explanation of the idea. </a:t>
            </a:r>
          </a:p>
          <a:p>
            <a:r>
              <a:rPr lang="en-NZ" dirty="0" smtClean="0"/>
              <a:t>Not too </a:t>
            </a:r>
            <a:r>
              <a:rPr lang="en-NZ" dirty="0" smtClean="0"/>
              <a:t>brief</a:t>
            </a:r>
            <a:r>
              <a:rPr lang="en-NZ" dirty="0" smtClean="0"/>
              <a:t>…</a:t>
            </a:r>
            <a:endParaRPr lang="en-NZ" dirty="0" smtClean="0"/>
          </a:p>
          <a:p>
            <a:r>
              <a:rPr lang="en-NZ" dirty="0" smtClean="0"/>
              <a:t>Write about hardware, software (apps / platforms), marketing intent, audience…</a:t>
            </a:r>
          </a:p>
          <a:p>
            <a:endParaRPr lang="en-NZ" dirty="0" smtClean="0"/>
          </a:p>
        </p:txBody>
      </p:sp>
      <p:pic>
        <p:nvPicPr>
          <p:cNvPr id="3074" name="Picture 2" descr="C:\Program Files\OFFICE11\MEDIA\CAGCAT10\j0299125.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77386" y="1916832"/>
            <a:ext cx="1233633" cy="20240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79562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88640"/>
            <a:ext cx="8229600" cy="868958"/>
          </a:xfrm>
        </p:spPr>
        <p:txBody>
          <a:bodyPr/>
          <a:lstStyle/>
          <a:p>
            <a:r>
              <a:rPr lang="en-NZ" dirty="0" smtClean="0"/>
              <a:t>What we’d call a business case…</a:t>
            </a:r>
            <a:endParaRPr lang="en-NZ" dirty="0"/>
          </a:p>
        </p:txBody>
      </p:sp>
      <p:sp>
        <p:nvSpPr>
          <p:cNvPr id="3" name="Content Placeholder 2"/>
          <p:cNvSpPr>
            <a:spLocks noGrp="1"/>
          </p:cNvSpPr>
          <p:nvPr>
            <p:ph idx="1"/>
          </p:nvPr>
        </p:nvSpPr>
        <p:spPr>
          <a:xfrm>
            <a:off x="251520" y="1052736"/>
            <a:ext cx="8640960" cy="5472608"/>
          </a:xfrm>
        </p:spPr>
        <p:txBody>
          <a:bodyPr>
            <a:normAutofit/>
          </a:bodyPr>
          <a:lstStyle/>
          <a:p>
            <a:r>
              <a:rPr lang="en-NZ" sz="3000" dirty="0" smtClean="0"/>
              <a:t>This is the big document that explains your game:</a:t>
            </a:r>
          </a:p>
          <a:p>
            <a:pPr lvl="1"/>
            <a:r>
              <a:rPr lang="en-NZ" sz="3000" dirty="0" smtClean="0"/>
              <a:t>Storyline (aka the script)</a:t>
            </a:r>
          </a:p>
          <a:p>
            <a:pPr lvl="1"/>
            <a:r>
              <a:rPr lang="en-NZ" sz="3000" dirty="0" smtClean="0"/>
              <a:t>Characters (Tell us who they are!)</a:t>
            </a:r>
          </a:p>
          <a:p>
            <a:pPr lvl="1"/>
            <a:r>
              <a:rPr lang="en-NZ" sz="3000" dirty="0" smtClean="0"/>
              <a:t>Events</a:t>
            </a:r>
            <a:br>
              <a:rPr lang="en-NZ" sz="3000" dirty="0" smtClean="0"/>
            </a:br>
            <a:endParaRPr lang="en-NZ" sz="3000" dirty="0" smtClean="0"/>
          </a:p>
          <a:p>
            <a:r>
              <a:rPr lang="en-NZ" sz="3000" dirty="0" smtClean="0"/>
              <a:t>timeline </a:t>
            </a:r>
            <a:r>
              <a:rPr lang="en-NZ" sz="3000" dirty="0" smtClean="0"/>
              <a:t>of tasks</a:t>
            </a:r>
          </a:p>
          <a:p>
            <a:r>
              <a:rPr lang="en-NZ" sz="3000" dirty="0" smtClean="0"/>
              <a:t>all </a:t>
            </a:r>
            <a:r>
              <a:rPr lang="en-NZ" sz="3000" dirty="0" smtClean="0"/>
              <a:t>resources you think you’ll need</a:t>
            </a:r>
          </a:p>
          <a:p>
            <a:r>
              <a:rPr lang="en-NZ" sz="3000" dirty="0" smtClean="0"/>
              <a:t>Budget. What are you going to spend?</a:t>
            </a:r>
          </a:p>
          <a:p>
            <a:r>
              <a:rPr lang="en-NZ" sz="3000" dirty="0" smtClean="0"/>
              <a:t>Test </a:t>
            </a:r>
            <a:r>
              <a:rPr lang="en-NZ" sz="3000" dirty="0" smtClean="0"/>
              <a:t>/ release plans </a:t>
            </a:r>
          </a:p>
          <a:p>
            <a:r>
              <a:rPr lang="en-NZ" sz="3000" dirty="0" smtClean="0"/>
              <a:t>Risks </a:t>
            </a:r>
            <a:r>
              <a:rPr lang="en-NZ" sz="3000" dirty="0" smtClean="0"/>
              <a:t>and Issues</a:t>
            </a: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60232" y="1772816"/>
            <a:ext cx="1981200" cy="2305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831037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Risks and Issues</a:t>
            </a:r>
            <a:endParaRPr lang="en-NZ" dirty="0"/>
          </a:p>
        </p:txBody>
      </p:sp>
      <p:sp>
        <p:nvSpPr>
          <p:cNvPr id="3" name="Content Placeholder 2"/>
          <p:cNvSpPr>
            <a:spLocks noGrp="1"/>
          </p:cNvSpPr>
          <p:nvPr>
            <p:ph idx="1"/>
          </p:nvPr>
        </p:nvSpPr>
        <p:spPr>
          <a:xfrm>
            <a:off x="395536" y="1196752"/>
            <a:ext cx="8229600" cy="4525963"/>
          </a:xfrm>
        </p:spPr>
        <p:txBody>
          <a:bodyPr/>
          <a:lstStyle/>
          <a:p>
            <a:r>
              <a:rPr lang="en-NZ" dirty="0" smtClean="0"/>
              <a:t>Risks are a list of things that might happen to the project</a:t>
            </a:r>
          </a:p>
          <a:p>
            <a:r>
              <a:rPr lang="en-NZ" dirty="0" smtClean="0"/>
              <a:t>If a risk actually occurs (someone has a meltdown and steals away your server etc), then it becomes an issue </a:t>
            </a:r>
          </a:p>
          <a:p>
            <a:r>
              <a:rPr lang="en-NZ" dirty="0" smtClean="0"/>
              <a:t>Issues need attention</a:t>
            </a:r>
          </a:p>
          <a:p>
            <a:endParaRPr lang="en-NZ" dirty="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31640" y="5031130"/>
            <a:ext cx="5328592" cy="18374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1428824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4082"/>
          </a:xfrm>
        </p:spPr>
        <p:txBody>
          <a:bodyPr>
            <a:normAutofit fontScale="90000"/>
          </a:bodyPr>
          <a:lstStyle/>
          <a:p>
            <a:r>
              <a:rPr lang="en-NZ" dirty="0" smtClean="0"/>
              <a:t>Waterfall v Agile v </a:t>
            </a:r>
            <a:r>
              <a:rPr lang="en-NZ" dirty="0" err="1" smtClean="0"/>
              <a:t>Waterfagile</a:t>
            </a:r>
            <a:r>
              <a:rPr lang="en-NZ" dirty="0" smtClean="0"/>
              <a:t>…</a:t>
            </a:r>
            <a:endParaRPr lang="en-NZ" dirty="0"/>
          </a:p>
        </p:txBody>
      </p:sp>
      <p:sp>
        <p:nvSpPr>
          <p:cNvPr id="3" name="Content Placeholder 2"/>
          <p:cNvSpPr>
            <a:spLocks noGrp="1"/>
          </p:cNvSpPr>
          <p:nvPr>
            <p:ph idx="1"/>
          </p:nvPr>
        </p:nvSpPr>
        <p:spPr>
          <a:xfrm>
            <a:off x="1835696" y="1700808"/>
            <a:ext cx="5688632" cy="4176464"/>
          </a:xfrm>
        </p:spPr>
        <p:txBody>
          <a:bodyPr>
            <a:normAutofit/>
          </a:bodyPr>
          <a:lstStyle/>
          <a:p>
            <a:pPr marL="0" indent="0">
              <a:buNone/>
            </a:pPr>
            <a:r>
              <a:rPr lang="en-NZ" sz="3400" dirty="0" smtClean="0"/>
              <a:t>Many methodologies </a:t>
            </a:r>
            <a:r>
              <a:rPr lang="en-NZ" sz="3400" dirty="0" smtClean="0"/>
              <a:t>: </a:t>
            </a:r>
            <a:endParaRPr lang="en-NZ" sz="3400" dirty="0" smtClean="0"/>
          </a:p>
          <a:p>
            <a:r>
              <a:rPr lang="en-NZ" sz="3400" dirty="0" smtClean="0"/>
              <a:t>Waterfall.</a:t>
            </a:r>
            <a:endParaRPr lang="en-NZ" sz="3400" dirty="0" smtClean="0"/>
          </a:p>
          <a:p>
            <a:r>
              <a:rPr lang="en-NZ" sz="3400" dirty="0" smtClean="0"/>
              <a:t>Agile.</a:t>
            </a:r>
            <a:endParaRPr lang="en-NZ" sz="3400" dirty="0" smtClean="0"/>
          </a:p>
          <a:p>
            <a:r>
              <a:rPr lang="en-NZ" sz="3400" dirty="0" smtClean="0"/>
              <a:t>“</a:t>
            </a:r>
            <a:r>
              <a:rPr lang="en-NZ" sz="3400" dirty="0" err="1" smtClean="0"/>
              <a:t>Waterfagile</a:t>
            </a:r>
            <a:r>
              <a:rPr lang="en-NZ" sz="3400" dirty="0" smtClean="0"/>
              <a:t>”. </a:t>
            </a:r>
            <a:endParaRPr lang="en-NZ" sz="3400" dirty="0"/>
          </a:p>
        </p:txBody>
      </p:sp>
    </p:spTree>
    <p:extLst>
      <p:ext uri="{BB962C8B-B14F-4D97-AF65-F5344CB8AC3E}">
        <p14:creationId xmlns:p14="http://schemas.microsoft.com/office/powerpoint/2010/main" val="276821715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78098"/>
          </a:xfrm>
        </p:spPr>
        <p:txBody>
          <a:bodyPr>
            <a:normAutofit/>
          </a:bodyPr>
          <a:lstStyle/>
          <a:p>
            <a:r>
              <a:rPr lang="en-NZ" dirty="0" smtClean="0"/>
              <a:t>Resourcing – or who’s doing what?</a:t>
            </a:r>
            <a:endParaRPr lang="en-NZ" dirty="0"/>
          </a:p>
        </p:txBody>
      </p:sp>
      <p:sp>
        <p:nvSpPr>
          <p:cNvPr id="3" name="Content Placeholder 2"/>
          <p:cNvSpPr>
            <a:spLocks noGrp="1"/>
          </p:cNvSpPr>
          <p:nvPr>
            <p:ph idx="1"/>
          </p:nvPr>
        </p:nvSpPr>
        <p:spPr>
          <a:xfrm>
            <a:off x="323528" y="1196752"/>
            <a:ext cx="8352928" cy="4752528"/>
          </a:xfrm>
        </p:spPr>
        <p:txBody>
          <a:bodyPr>
            <a:normAutofit/>
          </a:bodyPr>
          <a:lstStyle/>
          <a:p>
            <a:r>
              <a:rPr lang="en-NZ" dirty="0" smtClean="0"/>
              <a:t>Who’s doing what?</a:t>
            </a:r>
          </a:p>
          <a:p>
            <a:r>
              <a:rPr lang="en-NZ" dirty="0" smtClean="0"/>
              <a:t>How are you </a:t>
            </a:r>
            <a:r>
              <a:rPr lang="en-NZ" dirty="0" smtClean="0"/>
              <a:t>tracking their progress?</a:t>
            </a:r>
            <a:endParaRPr lang="en-NZ" dirty="0" smtClean="0"/>
          </a:p>
          <a:p>
            <a:r>
              <a:rPr lang="en-NZ" dirty="0" smtClean="0"/>
              <a:t>Agile / Kanban walls</a:t>
            </a:r>
          </a:p>
          <a:p>
            <a:r>
              <a:rPr lang="en-NZ" dirty="0" smtClean="0"/>
              <a:t>Electronic and online Tools</a:t>
            </a:r>
            <a:r>
              <a:rPr lang="en-NZ" dirty="0"/>
              <a:t>.</a:t>
            </a:r>
          </a:p>
        </p:txBody>
      </p:sp>
      <p:pic>
        <p:nvPicPr>
          <p:cNvPr id="717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91680" y="3446105"/>
            <a:ext cx="4968552" cy="31058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2771801" y="6551998"/>
            <a:ext cx="4032448" cy="276999"/>
          </a:xfrm>
          <a:prstGeom prst="rect">
            <a:avLst/>
          </a:prstGeom>
          <a:noFill/>
        </p:spPr>
        <p:txBody>
          <a:bodyPr wrap="square" rtlCol="0">
            <a:spAutoFit/>
          </a:bodyPr>
          <a:lstStyle/>
          <a:p>
            <a:r>
              <a:rPr lang="en-NZ" sz="1200" dirty="0" smtClean="0"/>
              <a:t>Image courtesy of adiera1 @ </a:t>
            </a:r>
            <a:r>
              <a:rPr lang="en-NZ" sz="1200" dirty="0" err="1" smtClean="0"/>
              <a:t>deviatnart</a:t>
            </a:r>
            <a:endParaRPr lang="en-NZ" sz="1200" dirty="0"/>
          </a:p>
        </p:txBody>
      </p:sp>
    </p:spTree>
    <p:extLst>
      <p:ext uri="{BB962C8B-B14F-4D97-AF65-F5344CB8AC3E}">
        <p14:creationId xmlns:p14="http://schemas.microsoft.com/office/powerpoint/2010/main" val="421506095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Monitoring and Reporting </a:t>
            </a:r>
            <a:endParaRPr lang="en-NZ" dirty="0"/>
          </a:p>
        </p:txBody>
      </p:sp>
      <p:sp>
        <p:nvSpPr>
          <p:cNvPr id="3" name="Content Placeholder 2"/>
          <p:cNvSpPr>
            <a:spLocks noGrp="1"/>
          </p:cNvSpPr>
          <p:nvPr>
            <p:ph idx="1"/>
          </p:nvPr>
        </p:nvSpPr>
        <p:spPr>
          <a:xfrm>
            <a:off x="251520" y="1556792"/>
            <a:ext cx="8280920" cy="4320480"/>
          </a:xfrm>
        </p:spPr>
        <p:txBody>
          <a:bodyPr/>
          <a:lstStyle/>
          <a:p>
            <a:r>
              <a:rPr lang="en-NZ" dirty="0" smtClean="0"/>
              <a:t>How are you going against </a:t>
            </a:r>
            <a:r>
              <a:rPr lang="en-NZ" dirty="0" smtClean="0"/>
              <a:t>plan</a:t>
            </a:r>
            <a:r>
              <a:rPr lang="en-NZ" dirty="0" smtClean="0"/>
              <a:t>?</a:t>
            </a:r>
          </a:p>
          <a:p>
            <a:r>
              <a:rPr lang="en-NZ" dirty="0" smtClean="0"/>
              <a:t>What’s derailed progress?</a:t>
            </a:r>
          </a:p>
          <a:p>
            <a:r>
              <a:rPr lang="en-NZ" dirty="0" smtClean="0"/>
              <a:t>What areas need attention this week?</a:t>
            </a:r>
          </a:p>
          <a:p>
            <a:r>
              <a:rPr lang="en-NZ" dirty="0" smtClean="0"/>
              <a:t>Frequency of reporting?</a:t>
            </a:r>
          </a:p>
        </p:txBody>
      </p:sp>
      <p:pic>
        <p:nvPicPr>
          <p:cNvPr id="1026" name="Picture 2" descr="C:\Users\sjone025\AppData\Local\Microsoft\Windows\Temporary Internet Files\Content.IE5\QO92JHXH\MM900173980[1].gif"/>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4427984" y="3645024"/>
            <a:ext cx="4395143" cy="27256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6850631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5386</TotalTime>
  <Words>1700</Words>
  <Application>Microsoft Office PowerPoint</Application>
  <PresentationFormat>On-screen Show (4:3)</PresentationFormat>
  <Paragraphs>174</Paragraphs>
  <Slides>18</Slides>
  <Notes>14</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Project Management Principles</vt:lpstr>
      <vt:lpstr>About me</vt:lpstr>
      <vt:lpstr>WHY??</vt:lpstr>
      <vt:lpstr>Concept Paper </vt:lpstr>
      <vt:lpstr>What we’d call a business case…</vt:lpstr>
      <vt:lpstr>Risks and Issues</vt:lpstr>
      <vt:lpstr>Waterfall v Agile v Waterfagile…</vt:lpstr>
      <vt:lpstr>Resourcing – or who’s doing what?</vt:lpstr>
      <vt:lpstr>Monitoring and Reporting </vt:lpstr>
      <vt:lpstr>Release plans</vt:lpstr>
      <vt:lpstr>testing</vt:lpstr>
      <vt:lpstr>Lessons Learned</vt:lpstr>
      <vt:lpstr>Run Rabbit Run LLR</vt:lpstr>
      <vt:lpstr>Legal documents</vt:lpstr>
      <vt:lpstr>So, who else does this stuff?</vt:lpstr>
      <vt:lpstr>In summary…</vt:lpstr>
      <vt:lpstr>How to contact me?</vt:lpstr>
      <vt:lpstr>Thanks to…</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Management Principles</dc:title>
  <dc:creator>Shirley Jones</dc:creator>
  <cp:lastModifiedBy>Shirley Jones</cp:lastModifiedBy>
  <cp:revision>22</cp:revision>
  <dcterms:created xsi:type="dcterms:W3CDTF">2014-10-02T05:13:51Z</dcterms:created>
  <dcterms:modified xsi:type="dcterms:W3CDTF">2014-10-07T03:01:27Z</dcterms:modified>
</cp:coreProperties>
</file>